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everyone, I'm Ryan Swanson with RegisterMySite. Thanks for taking a few minutes with me.</a:t>
            </a:r>
          </a:p>
          <a:p/>
          <a:p>
            <a:r>
              <a:t>Here's what we're going to cover today. First, the "why": why having your own domain name, something like yourbusiness.com, makes a real difference for walk-ins, foot traffic, and bookings. Then the "how": I'll show you, step by step, how to find a great name using our free domain search tool.</a:t>
            </a:r>
          </a:p>
          <a:p/>
          <a:p>
            <a:r>
              <a:t>No tech background needed. If you can type a text message, you can do everything I'm about to show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start with what I see every day with local businesses.</a:t>
            </a:r>
          </a:p>
          <a:p/>
          <a:p>
            <a:r>
              <a:t>Some of you have a website, but it's really just a landing page or a "coming soon" sign. Maybe someone set it up years ago and it never got finished. The problem is, when a customer lands there, there are no hours, no menu, no way to book. And honestly, it can make the business look closed.</a:t>
            </a:r>
          </a:p>
          <a:p/>
          <a:p>
            <a:r>
              <a:t>Others of you don't have a website at all, but you're crushing it on Instagram, Facebook, or TikTok. That's awesome, and we're going to build on that. But your info ends up scattered. Your hours are in one place, your booking link is in another, and when someone searches Google, you're hard to find.</a:t>
            </a:r>
          </a:p>
          <a:p/>
          <a:p>
            <a:r>
              <a:t>Either way, the customer who's ready to walk in the door hits a dead end. That's what we're going to fix.</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why does your own domain matter so much? Think of it as your storefront online.</a:t>
            </a:r>
          </a:p>
          <a:p/>
          <a:p>
            <a:r>
              <a:t>When your only address is instagram.com/yourbusiness, or a free site builder address, you're renting. That's space on someone else's property. They set the rules, they can change the algorithm, and your reach can drop overnight. When you own yourbusiness.com, that's the main name itself, what we call the apex domain. It's yours, and you decide where it points.</a:t>
            </a:r>
          </a:p>
          <a:p/>
          <a:p>
            <a:r>
              <a:t>It also builds trust. In a 2015 Verisign survey of U.S. consumers, 84 percent said a business with a website is more credible than one with only a social media page.</a:t>
            </a:r>
          </a:p>
          <a:p/>
          <a:p>
            <a:r>
              <a:t>It helps you get found. Your Google Business Profile and your Maps listing have a spot for your website, and your own domain gives Google and your customers an official place to go.</a:t>
            </a:r>
          </a:p>
          <a:p/>
          <a:p>
            <a:r>
              <a:t>And it gets you a professional email. In that same Verisign survey, 74 percent said they'd trust a company-branded email address more than a free one. Compare info@yourbakery.com to yourbakery1987@gmail.com.</a:t>
            </a:r>
          </a:p>
          <a:p/>
          <a:p>
            <a:r>
              <a:t>Source: Verisign 2015 Online Survey. https://blog.verisign.com/getting-online/verisign-2015-online-survey-97-percent-of-smbs-would-recommend-having-a-website-to-other-smbs/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big idea. Your domain becomes the hub, and everything else becomes a spoke.</a:t>
            </a:r>
          </a:p>
          <a:p/>
          <a:p>
            <a:r>
              <a:t>Instagram, Facebook, TikTok, your Google Business Profile, Yelp, your booking link, your email: they all point back to one address, yourbusiness.com. And that one address points out to all of them.</a:t>
            </a:r>
          </a:p>
          <a:p/>
          <a:p>
            <a:r>
              <a:t>So instead of juggling five different links, you've got one link in every bio, on your flyers, on your receipts, on your van. When your hours change for a holiday, you update it in one place and everything points there.</a:t>
            </a:r>
          </a:p>
          <a:p/>
          <a:p>
            <a:r>
              <a:t>And customers notice when you show up in lots of places. In a 2020 study by 451 Research, commissioned by Verisign, 64 percent of consumers said businesses with many points of online presence are more credible than those with only a few. Your domain is what ties all those points together into one brand.</a:t>
            </a:r>
          </a:p>
          <a:p/>
          <a:p>
            <a:r>
              <a:t>Source: 451 Research for Verisign, July 2020. https://www.verisign.com/assets/Websites_BrandedEmail_Key_SMB_Internet_Services.pdf</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let's talk about what really matters: people walking through your door and booking appointments.</a:t>
            </a:r>
          </a:p>
          <a:p/>
          <a:p>
            <a:r>
              <a:t>Google published research in 2016 showing that 76 percent of people who search on their phone for something nearby visit a business within a day. And 28 percent of those nearby searches end in a purchase. These are people who are ready to act, today.</a:t>
            </a:r>
          </a:p>
          <a:p/>
          <a:p>
            <a:r>
              <a:t>Here's how that plays out. Someone searches "bakery near me." They see you on Maps or on your Google profile. They tap through to learn more. And this is the moment that matters. If that tap lands on a "coming soon" page, or they have to dig through your Instagram grid to find your hours, you might lose them. If it lands on yourbusiness.com with your hours, a map, and a big "Book now" button, they're on their way.</a:t>
            </a:r>
          </a:p>
          <a:p/>
          <a:p>
            <a:r>
              <a:t>I'm not saying a domain magically creates customers. What it does is make sure the people who are already looking for you have a clear path to your front door.</a:t>
            </a:r>
          </a:p>
          <a:p/>
          <a:p>
            <a:r>
              <a:t>Source: Think with Google, 2016. https://www.thinkwithgoogle.com/_qs/documents/620/mobile-search-trends-consumers-to-stores.pdf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one's for those of you who already have a website, but it's really just a placeholder or a single landing page.</a:t>
            </a:r>
          </a:p>
          <a:p/>
          <a:p>
            <a:r>
              <a:t>The good news: you're halfway there. If you already own your domain, we build right on top of it. If your site lives on a free builder address, like yourbusiness.wixsite.com, that's the moment to claim your own name.</a:t>
            </a:r>
          </a:p>
          <a:p/>
          <a:p>
            <a:r>
              <a:t>Then we make it useful. It doesn't need to be fancy. It needs your hours, your address with a map, your phone number, and one clear button: Book, Order, or Call. Then we link all your social profiles to it, and link back from the site to your socials.</a:t>
            </a:r>
          </a:p>
          <a:p/>
          <a:p>
            <a:r>
              <a:t>Here's the test I like to use: can a brand-new customer figure out "Are you open, where are you, and how do I book?" in under ten seconds? If yes, your website is doing its job.</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for those of you who don't have a website but have a great social following: you've already done the hardest part. You built an audience. People like what you do.</a:t>
            </a:r>
          </a:p>
          <a:p/>
          <a:p>
            <a:r>
              <a:t>We're not asking you to leave social media. Keep posting. Your domain just gives all those followers one reliable place to land. Your link in bio becomes yourbusiness.com, and that's where they find your hours, your location, and how to book.</a:t>
            </a:r>
          </a:p>
          <a:p/>
          <a:p>
            <a:r>
              <a:t>It also helps you reach people who never open Instagram. Plenty of customers go straight to Google or Maps.</a:t>
            </a:r>
          </a:p>
          <a:p/>
          <a:p>
            <a:r>
              <a:t>The Verisign 2015 survey found that 92 percent of consumers prefer to get information from a business's website instead of its social media page. And even for social-only businesses, 58 percent said they'd be more likely to visit a business on Facebook if they could get there using a custom domain name. So even pointing a domain at your existing page is a step up.</a:t>
            </a:r>
          </a:p>
          <a:p/>
          <a:p>
            <a:r>
              <a:t>Source: Verisign 2015 Online Survey. https://blog.verisign.com/getting-online/verisign-2015-online-survey-97-percent-of-smbs-would-recommend-having-a-website-to-other-smbs/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we jump into the tool, a few quick tips on picking a name.</a:t>
            </a:r>
          </a:p>
          <a:p/>
          <a:p>
            <a:r>
              <a:t>One: keep it short and easy to say. Here's my phone test. If you had to tell someone your website over the phone, could you do it without spelling it twice?</a:t>
            </a:r>
          </a:p>
          <a:p/>
          <a:p>
            <a:r>
              <a:t>Two: go for .com first. It's the ending most people assume. But if the .com is taken, don't panic. .net, .org, or .co can work, and the tool will show you those options.</a:t>
            </a:r>
          </a:p>
          <a:p/>
          <a:p>
            <a:r>
              <a:t>Three: skip hyphens and numbers when you can. The search tool will sometimes suggest things like "bak3ry" or names with dashes. They might be available, but they're easy to mistype and awkward to say out loud.</a:t>
            </a:r>
          </a:p>
          <a:p/>
          <a:p>
            <a:r>
              <a:t>Four: if your exact name is taken, add your town or your specialty. Something like longbeachbakehouse or sourdoughco.</a:t>
            </a:r>
          </a:p>
          <a:p/>
          <a:p>
            <a:r>
              <a:t>And a bonus: if you can, grab the matching handles on your social accounts so your name is the same everywhere.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let me introduce RegisterMySite. This is what we do. We help small businesses get online the right way: registering and connecting your domain, setting up a website, professional email at your own domain, and getting you listed on Google Business Profile and Yelp.</a:t>
            </a:r>
          </a:p>
          <a:p/>
          <a:p>
            <a:r>
              <a:t>For today, we're focused on step one, which is finding your name.</a:t>
            </a:r>
          </a:p>
          <a:p/>
          <a:p>
            <a:r>
              <a:t>When you go to registermysite.com, you'll see the homepage. There's a quick search box right there, but for the full experience, click the button I've highlighted: "Advanced Domain Search." That's the tool that checks real-time availability and pricing, and it's the one I'm going to walk you through.</a:t>
            </a:r>
          </a:p>
          <a:p/>
          <a:p>
            <a:r>
              <a:t>(Presenter note: the homepage quick-search box uses a public DNS check and can report a registered-but-unused name as available. For accurate results, send clients to Advanced Domain Search.)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Okay, let's do this. Step one: keyword search.</a:t>
            </a:r>
          </a:p>
          <a:p/>
          <a:p>
            <a:r>
              <a:t>Go to advanced-domain-search.registermysite.com. You'll see a big search box that says "Enter name."</a:t>
            </a:r>
          </a:p>
          <a:p/>
          <a:p>
            <a:r>
              <a:t>Type just a keyword, one word that describes what you do. I typed "bakery." Then click the purple "Check Availability" button.</a:t>
            </a:r>
          </a:p>
          <a:p/>
          <a:p>
            <a:r>
              <a:t>In a few seconds you get a list. Up top you'll see a count of how many are available and how many are taken. Below that, every green row is a name you can register right now, with the yearly price on the right and a green Purchase button.</a:t>
            </a:r>
          </a:p>
          <a:p/>
          <a:p>
            <a:r>
              <a:t>What's neat is it doesn't just check one name. It checks lots of endings, like .com, .net, .org, .io, and more, and it suggests variations built around your keyword. When I ran "bakery," I got ideas like sweetbakery, bakerycafe, and bakerysupply across several endings.</a:t>
            </a:r>
          </a:p>
          <a:p/>
          <a:p>
            <a:r>
              <a:t>Quick heads-up: this is live data, so if you try the same search, your results and prices might be a little different.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exact domain search. Use this when you already have a name in mind.</a:t>
            </a:r>
          </a:p>
          <a:p/>
          <a:p>
            <a:r>
              <a:t>In that same search box, type the whole thing, including the ending. I used a made-up business, Maple Street Bakery, so I typed maplestreetbakery.com and clicked Check Availability.</a:t>
            </a:r>
          </a:p>
          <a:p/>
          <a:p>
            <a:r>
              <a:t>At the top you can see the count: 14 available, 1 taken. And if you scroll down, there's the one that's taken: maplestreetbakery.com itself. Somebody already has it. That happens a lot, and it's exactly why this tool is so handy.</a:t>
            </a:r>
          </a:p>
          <a:p/>
          <a:p>
            <a:r>
              <a:t>Because instead of a dead end, you get options. The same name with other endings, like .org, .net, .co, and even fun ones like .cafe, plus variations like maple-street-bakery.com.</a:t>
            </a:r>
          </a:p>
          <a:p/>
          <a:p>
            <a:r>
              <a:t>One thing I always point out: look at both prices. Some endings have a low first-year price but a higher renewal price, and the tool shows you both. That .online is $4.99 the first year but renews at $27.70, for example. Pick the one that makes sense long term.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is my favorite: the AI Copilot. This is for when you're stuck, or you just want ideas.</a:t>
            </a:r>
          </a:p>
          <a:p/>
          <a:p>
            <a:r>
              <a:t>Right under the search box there's a little button that says "Describe your business / brand / idea (AI)." Click it, and a box opens up called "Describe Your Idea."</a:t>
            </a:r>
          </a:p>
          <a:p/>
          <a:p>
            <a:r>
              <a:t>Now just write a sentence or two about your business, like you're telling a friend. Who you are, what you sell, and where. I wrote: "A family-owned neighborhood bakery in Long Beach, California known for sourdough bread and custom birthday cakes. We take pickup orders and serve weekend brunch."</a:t>
            </a:r>
          </a:p>
          <a:p/>
          <a:p>
            <a:r>
              <a:t>Then click "Generate Domain Ideas &amp; Check Availability."</a:t>
            </a:r>
          </a:p>
          <a:p/>
          <a:p>
            <a:r>
              <a:t>The AI comes back with keyword ideas. You can see them as little tags: loaflove, beachyloaves, sourdoughco, coastalcrust. And then it automatically checks which domains are available and shows you the list with prices, just like before. When I ran it, it found 40 available names.</a:t>
            </a:r>
          </a:p>
          <a:p/>
          <a:p>
            <a:r>
              <a:t>A tip: the more specific your description, the better the ideas. And not every idea will be a winner. Use the tips from earlier and pick the ones that are short and easy to say.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a bonus feature. If you scroll down a bit on the same page, there's a chat box: "Or chat with the AI about domain ideas."</a:t>
            </a:r>
          </a:p>
          <a:p/>
          <a:p>
            <a:r>
              <a:t>This is great for brainstorming. Just type a question the way you'd text a friend. I asked: "I run a family bakery in Long Beach known for sourdough and custom cakes. What are some good domain name ideas?" And it came back with ideas like loafloveco, beachbakeshoppe, and familyovenbakehouse.</a:t>
            </a:r>
          </a:p>
          <a:p/>
          <a:p>
            <a:r>
              <a:t>You can keep the conversation going: ask for shorter names, names with your town in them, or something more playful.</a:t>
            </a:r>
          </a:p>
          <a:p/>
          <a:p>
            <a:r>
              <a:t>One important thing: the chat gives you ideas, but it doesn't check availability. When you see one you like, copy it into the search bar at the top and click Check Availability.</a:t>
            </a:r>
          </a:p>
          <a:p/>
          <a:p>
            <a:r>
              <a:t>(Presenter note: on Sept 24, 2026 the chat replies sometimes included raw code-style text, curly braces and quotes, after the friendly answer. If a client sees that, tell them to just ignore it; the ideas are in there.)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you've found your name. Now what? Four things.</a:t>
            </a:r>
          </a:p>
          <a:p/>
          <a:p>
            <a:r>
              <a:t>One: connect it. Point your domain to a simple website with your hours, location, and a Book or Order button. This is exactly what we do at RegisterMySite, so we can set it up with you.</a:t>
            </a:r>
          </a:p>
          <a:p/>
          <a:p>
            <a:r>
              <a:t>Two: update every bio. Instagram, Facebook, TikTok, Yelp, your email signature, your flyers, your receipts. Everywhere your business shows up, it should say yourbusiness.com.</a:t>
            </a:r>
          </a:p>
          <a:p/>
          <a:p>
            <a:r>
              <a:t>Three: your Google Business Profile. Add your website, your hours, and your address. Google's own help page says businesses with complete and accurate info are more likely to show up in local search results, and that's where so many walk-ins start.</a:t>
            </a:r>
          </a:p>
          <a:p/>
          <a:p>
            <a:r>
              <a:t>Four: start using a professional email, like you@yourbusiness.com, for bookings, quotes, and receipts. It's a small change that makes you look established.</a:t>
            </a:r>
          </a:p>
          <a:p/>
          <a:p>
            <a:r>
              <a:t>Source: Google Business Profile Help, "Tips to improve your local ranking on Google." https://support.google.com/business/answer/7091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recap.</a:t>
            </a:r>
          </a:p>
          <a:p/>
          <a:p>
            <a:r>
              <a:t>The why: when you own your domain, you own your name instead of renting space on someone else's platform. It makes you look more credible, it helps you get found on Google and Maps, and it gives you one link that sends people to your door or to your booking page.</a:t>
            </a:r>
          </a:p>
          <a:p/>
          <a:p>
            <a:r>
              <a:t>The how: at advanced-domain-search.registermysite.com you've got three ways to find a name. Keyword search, where you type one word and see ideas across lots of endings. Exact search, where you type the full name and see if it's available, plus alternatives if it's not. And the AI Copilot, where you describe your business and let it come up with ideas for you.</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it! Your next step is simple: let's claim your name.</a:t>
            </a:r>
          </a:p>
          <a:p/>
          <a:p>
            <a:r>
              <a:t>Head to registermysite.com, or go straight to the free search at advanced-domain-search.registermysite.com, and try a few searches tonight. Type your business name, try a keyword, or let the AI give you ideas.</a:t>
            </a:r>
          </a:p>
          <a:p/>
          <a:p>
            <a:r>
              <a:t>And you don't have to do any of it alone. Once you've found a name you like, reach out. You can call or text us at (562) 751-4597 or email info@registermysite.com. We work with businesses across LA and Orange County in person, and remotely everywhere else. We'll help you register it, connect it, and turn it into the front door for your business.</a:t>
            </a:r>
          </a:p>
          <a:p/>
          <a:p>
            <a:r>
              <a:t>Thanks so much for your time. What questions do you have?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2.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11.png"/><Relationship Id="rId10" Type="http://schemas.openxmlformats.org/officeDocument/2006/relationships/image" Target="../media/image31.png"/><Relationship Id="rId11" Type="http://schemas.openxmlformats.org/officeDocument/2006/relationships/image" Target="../media/image21.png"/><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32.png"/><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16.png"/><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22.png"/><Relationship Id="rId6" Type="http://schemas.openxmlformats.org/officeDocument/2006/relationships/image" Target="../media/image13.png"/><Relationship Id="rId7" Type="http://schemas.openxmlformats.org/officeDocument/2006/relationships/image" Target="../media/image38.png"/><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32.png"/><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1.pn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47.png"/><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48.png"/><Relationship Id="rId6" Type="http://schemas.openxmlformats.org/officeDocument/2006/relationships/image" Target="../media/image24.png"/><Relationship Id="rId7" Type="http://schemas.openxmlformats.org/officeDocument/2006/relationships/image" Target="../media/image34.png"/><Relationship Id="rId8" Type="http://schemas.openxmlformats.org/officeDocument/2006/relationships/image" Target="../media/image46.png"/><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19.png"/><Relationship Id="rId5" Type="http://schemas.openxmlformats.org/officeDocument/2006/relationships/image" Target="../media/image50.png"/><Relationship Id="rId6"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31520" y="1097280"/>
            <a:ext cx="6400800" cy="365760"/>
          </a:xfrm>
          <a:prstGeom prst="rect">
            <a:avLst/>
          </a:prstGeom>
          <a:noFill/>
        </p:spPr>
        <p:txBody>
          <a:bodyPr wrap="square" lIns="18288" rIns="18288" tIns="18288" bIns="18288" anchor="t">
            <a:noAutofit/>
          </a:bodyPr>
          <a:lstStyle/>
          <a:p>
            <a:pPr algn="l">
              <a:lnSpc>
                <a:spcPct val="110000"/>
              </a:lnSpc>
            </a:pPr>
            <a:r>
              <a:rPr sz="1300" b="1" i="0">
                <a:solidFill>
                  <a:srgbClr val="A78BFA"/>
                </a:solidFill>
                <a:latin typeface="Inter"/>
              </a:rPr>
              <a:t>CLIENT TRAINING  ·  REGISTERMYSITE</a:t>
            </a:r>
          </a:p>
        </p:txBody>
      </p:sp>
      <p:sp>
        <p:nvSpPr>
          <p:cNvPr id="5" name="TextBox 4"/>
          <p:cNvSpPr txBox="1"/>
          <p:nvPr/>
        </p:nvSpPr>
        <p:spPr>
          <a:xfrm>
            <a:off x="731520" y="1554480"/>
            <a:ext cx="6766560" cy="2011680"/>
          </a:xfrm>
          <a:prstGeom prst="rect">
            <a:avLst/>
          </a:prstGeom>
          <a:noFill/>
        </p:spPr>
        <p:txBody>
          <a:bodyPr wrap="square" lIns="18288" rIns="18288" tIns="18288" bIns="18288" anchor="t">
            <a:noAutofit/>
          </a:bodyPr>
          <a:lstStyle/>
          <a:p>
            <a:pPr algn="l">
              <a:lnSpc>
                <a:spcPct val="95000"/>
              </a:lnSpc>
            </a:pPr>
            <a:r>
              <a:rPr sz="6000" b="1" i="0">
                <a:solidFill>
                  <a:srgbClr val="FFFFFF"/>
                </a:solidFill>
                <a:latin typeface="Inter"/>
              </a:rPr>
              <a:t>Own your name</a:t>
            </a:r>
          </a:p>
          <a:p>
            <a:pPr algn="l">
              <a:lnSpc>
                <a:spcPct val="95000"/>
              </a:lnSpc>
            </a:pPr>
            <a:r>
              <a:rPr sz="6000" b="1" i="0">
                <a:solidFill>
                  <a:srgbClr val="60A5FA"/>
                </a:solidFill>
                <a:latin typeface="Inter"/>
              </a:rPr>
              <a:t>online.</a:t>
            </a:r>
          </a:p>
        </p:txBody>
      </p:sp>
      <p:sp>
        <p:nvSpPr>
          <p:cNvPr id="6" name="Rectangle 5"/>
          <p:cNvSpPr/>
          <p:nvPr/>
        </p:nvSpPr>
        <p:spPr>
          <a:xfrm>
            <a:off x="768096" y="3520440"/>
            <a:ext cx="1463040" cy="64008"/>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31520" y="3749039"/>
            <a:ext cx="6035040" cy="1097280"/>
          </a:xfrm>
          <a:prstGeom prst="rect">
            <a:avLst/>
          </a:prstGeom>
          <a:noFill/>
        </p:spPr>
        <p:txBody>
          <a:bodyPr wrap="square" lIns="18288" rIns="18288" tIns="18288" bIns="18288" anchor="t">
            <a:noAutofit/>
          </a:bodyPr>
          <a:lstStyle/>
          <a:p>
            <a:pPr algn="l">
              <a:lnSpc>
                <a:spcPct val="115000"/>
              </a:lnSpc>
            </a:pPr>
            <a:r>
              <a:rPr sz="2200" b="0" i="0">
                <a:solidFill>
                  <a:srgbClr val="94A3B8"/>
                </a:solidFill>
                <a:latin typeface="Inter"/>
              </a:rPr>
              <a:t>Why your business needs its own domain name — and how to find the right one in minutes.</a:t>
            </a:r>
          </a:p>
        </p:txBody>
      </p:sp>
      <p:sp>
        <p:nvSpPr>
          <p:cNvPr id="8" name="TextBox 7"/>
          <p:cNvSpPr txBox="1"/>
          <p:nvPr/>
        </p:nvSpPr>
        <p:spPr>
          <a:xfrm>
            <a:off x="731520" y="5257800"/>
            <a:ext cx="5943600" cy="365760"/>
          </a:xfrm>
          <a:prstGeom prst="rect">
            <a:avLst/>
          </a:prstGeom>
          <a:noFill/>
        </p:spPr>
        <p:txBody>
          <a:bodyPr wrap="square" lIns="18288" rIns="18288" tIns="18288" bIns="18288" anchor="t">
            <a:noAutofit/>
          </a:bodyPr>
          <a:lstStyle/>
          <a:p>
            <a:pPr algn="l">
              <a:lnSpc>
                <a:spcPct val="110000"/>
              </a:lnSpc>
            </a:pPr>
            <a:r>
              <a:rPr sz="1600" b="1" i="0">
                <a:solidFill>
                  <a:srgbClr val="E5E7EB"/>
                </a:solidFill>
                <a:latin typeface="Inter"/>
              </a:rPr>
              <a:t>Ryan Swanson</a:t>
            </a:r>
            <a:r>
              <a:rPr sz="1600" b="0" i="0">
                <a:solidFill>
                  <a:srgbClr val="94A3B8"/>
                </a:solidFill>
                <a:latin typeface="Inter"/>
              </a:rPr>
              <a:t>   ·   RegisterMySite.com</a:t>
            </a:r>
          </a:p>
        </p:txBody>
      </p:sp>
      <p:pic>
        <p:nvPicPr>
          <p:cNvPr id="9" name="Picture 8" descr="logo_round.png"/>
          <p:cNvPicPr>
            <a:picLocks noChangeAspect="1"/>
          </p:cNvPicPr>
          <p:nvPr/>
        </p:nvPicPr>
        <p:blipFill>
          <a:blip r:embed="rId2"/>
          <a:stretch>
            <a:fillRect/>
          </a:stretch>
        </p:blipFill>
        <p:spPr>
          <a:xfrm>
            <a:off x="8001000" y="960120"/>
            <a:ext cx="3108960" cy="3108960"/>
          </a:xfrm>
          <a:prstGeom prst="rect">
            <a:avLst/>
          </a:prstGeom>
        </p:spPr>
      </p:pic>
      <p:sp>
        <p:nvSpPr>
          <p:cNvPr id="10" name="Rounded Rectangle 9"/>
          <p:cNvSpPr/>
          <p:nvPr/>
        </p:nvSpPr>
        <p:spPr>
          <a:xfrm>
            <a:off x="7269480" y="4526280"/>
            <a:ext cx="4572000" cy="713232"/>
          </a:xfrm>
          <a:prstGeom prst="roundRect">
            <a:avLst>
              <a:gd name="adj" fmla="val 50000"/>
            </a:avLst>
          </a:prstGeom>
          <a:solidFill>
            <a:srgbClr val="14141D"/>
          </a:solidFill>
          <a:ln w="15875">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shield-check_g.png"/>
          <p:cNvPicPr>
            <a:picLocks noChangeAspect="1"/>
          </p:cNvPicPr>
          <p:nvPr/>
        </p:nvPicPr>
        <p:blipFill>
          <a:blip r:embed="rId3"/>
          <a:stretch>
            <a:fillRect/>
          </a:stretch>
        </p:blipFill>
        <p:spPr>
          <a:xfrm>
            <a:off x="7498079" y="4663440"/>
            <a:ext cx="420624" cy="420624"/>
          </a:xfrm>
          <a:prstGeom prst="rect">
            <a:avLst/>
          </a:prstGeom>
        </p:spPr>
      </p:pic>
      <p:sp>
        <p:nvSpPr>
          <p:cNvPr id="12" name="TextBox 11"/>
          <p:cNvSpPr txBox="1"/>
          <p:nvPr/>
        </p:nvSpPr>
        <p:spPr>
          <a:xfrm>
            <a:off x="8046720" y="4526280"/>
            <a:ext cx="3657600" cy="713232"/>
          </a:xfrm>
          <a:prstGeom prst="rect">
            <a:avLst/>
          </a:prstGeom>
          <a:noFill/>
        </p:spPr>
        <p:txBody>
          <a:bodyPr wrap="square" lIns="18288" rIns="18288" tIns="18288" bIns="18288" anchor="ctr">
            <a:noAutofit/>
          </a:bodyPr>
          <a:lstStyle/>
          <a:p>
            <a:pPr algn="l">
              <a:lnSpc>
                <a:spcPct val="110000"/>
              </a:lnSpc>
            </a:pPr>
            <a:r>
              <a:rPr sz="2400" b="1" i="0">
                <a:solidFill>
                  <a:srgbClr val="FFFFFF"/>
                </a:solidFill>
                <a:latin typeface="Inter"/>
              </a:rPr>
              <a:t>yourbusiness</a:t>
            </a:r>
            <a:r>
              <a:rPr sz="2400" b="1" i="0">
                <a:solidFill>
                  <a:srgbClr val="60A5FA"/>
                </a:solidFill>
                <a:latin typeface="Inter"/>
              </a:rPr>
              <a:t>.com</a:t>
            </a:r>
          </a:p>
        </p:txBody>
      </p:sp>
      <p:sp>
        <p:nvSpPr>
          <p:cNvPr id="13" name="TextBox 12"/>
          <p:cNvSpPr txBox="1"/>
          <p:nvPr/>
        </p:nvSpPr>
        <p:spPr>
          <a:xfrm>
            <a:off x="7269480" y="5349240"/>
            <a:ext cx="4572000" cy="320040"/>
          </a:xfrm>
          <a:prstGeom prst="rect">
            <a:avLst/>
          </a:prstGeom>
          <a:noFill/>
        </p:spPr>
        <p:txBody>
          <a:bodyPr wrap="square" lIns="18288" rIns="18288" tIns="18288" bIns="18288" anchor="t">
            <a:noAutofit/>
          </a:bodyPr>
          <a:lstStyle/>
          <a:p>
            <a:pPr algn="ctr">
              <a:lnSpc>
                <a:spcPct val="110000"/>
              </a:lnSpc>
            </a:pPr>
            <a:r>
              <a:rPr sz="1300" b="0" i="0">
                <a:solidFill>
                  <a:srgbClr val="64748B"/>
                </a:solidFill>
                <a:latin typeface="Inter"/>
              </a:rPr>
              <a:t>Your name. Your address. Your front door online.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THE PROBLEM</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Sound familiar?</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a:t>
            </a:r>
          </a:p>
        </p:txBody>
      </p:sp>
      <p:sp>
        <p:nvSpPr>
          <p:cNvPr id="10" name="Rounded Rectangle 9"/>
          <p:cNvSpPr/>
          <p:nvPr/>
        </p:nvSpPr>
        <p:spPr>
          <a:xfrm>
            <a:off x="640080" y="1828800"/>
            <a:ext cx="5349240" cy="4069080"/>
          </a:xfrm>
          <a:prstGeom prst="roundRect">
            <a:avLst>
              <a:gd name="adj" fmla="val 5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960119" y="21031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construction_y.png"/>
          <p:cNvPicPr>
            <a:picLocks noChangeAspect="1"/>
          </p:cNvPicPr>
          <p:nvPr/>
        </p:nvPicPr>
        <p:blipFill>
          <a:blip r:embed="rId3"/>
          <a:stretch>
            <a:fillRect/>
          </a:stretch>
        </p:blipFill>
        <p:spPr>
          <a:xfrm>
            <a:off x="1100937" y="2243937"/>
            <a:ext cx="358444" cy="358444"/>
          </a:xfrm>
          <a:prstGeom prst="rect">
            <a:avLst/>
          </a:prstGeom>
        </p:spPr>
      </p:pic>
      <p:sp>
        <p:nvSpPr>
          <p:cNvPr id="13" name="TextBox 12"/>
          <p:cNvSpPr txBox="1"/>
          <p:nvPr/>
        </p:nvSpPr>
        <p:spPr>
          <a:xfrm>
            <a:off x="1783080" y="2103120"/>
            <a:ext cx="4023360" cy="640080"/>
          </a:xfrm>
          <a:prstGeom prst="rect">
            <a:avLst/>
          </a:prstGeom>
          <a:noFill/>
        </p:spPr>
        <p:txBody>
          <a:bodyPr wrap="square" lIns="18288" rIns="18288" tIns="18288" bIns="18288" anchor="ctr">
            <a:noAutofit/>
          </a:bodyPr>
          <a:lstStyle/>
          <a:p>
            <a:pPr algn="l">
              <a:lnSpc>
                <a:spcPct val="110000"/>
              </a:lnSpc>
            </a:pPr>
            <a:r>
              <a:rPr sz="2200" b="1" i="0">
                <a:solidFill>
                  <a:srgbClr val="FFFFFF"/>
                </a:solidFill>
                <a:latin typeface="Inter"/>
              </a:rPr>
              <a:t>The “coming soon” website</a:t>
            </a:r>
          </a:p>
        </p:txBody>
      </p:sp>
      <p:sp>
        <p:nvSpPr>
          <p:cNvPr id="14" name="Rounded Rectangle 13"/>
          <p:cNvSpPr/>
          <p:nvPr/>
        </p:nvSpPr>
        <p:spPr>
          <a:xfrm>
            <a:off x="960119" y="2971800"/>
            <a:ext cx="4709160" cy="1417320"/>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19" y="2971800"/>
            <a:ext cx="470916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960119" y="3200400"/>
            <a:ext cx="470916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1097279" y="3099816"/>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1280159" y="3099816"/>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1463039" y="3099816"/>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1737360" y="3044952"/>
            <a:ext cx="3749040"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1874519" y="3044952"/>
            <a:ext cx="3520440" cy="237744"/>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yourbusiness.com</a:t>
            </a:r>
          </a:p>
        </p:txBody>
      </p:sp>
      <p:sp>
        <p:nvSpPr>
          <p:cNvPr id="22" name="TextBox 21"/>
          <p:cNvSpPr txBox="1"/>
          <p:nvPr/>
        </p:nvSpPr>
        <p:spPr>
          <a:xfrm>
            <a:off x="960119" y="3401568"/>
            <a:ext cx="4709160" cy="548640"/>
          </a:xfrm>
          <a:prstGeom prst="rect">
            <a:avLst/>
          </a:prstGeom>
          <a:noFill/>
        </p:spPr>
        <p:txBody>
          <a:bodyPr wrap="square" lIns="18288" rIns="18288" tIns="18288" bIns="18288" anchor="ctr">
            <a:noAutofit/>
          </a:bodyPr>
          <a:lstStyle/>
          <a:p>
            <a:pPr algn="ctr">
              <a:lnSpc>
                <a:spcPct val="110000"/>
              </a:lnSpc>
            </a:pPr>
            <a:r>
              <a:rPr sz="2400" b="0" i="1">
                <a:solidFill>
                  <a:srgbClr val="64748B"/>
                </a:solidFill>
                <a:latin typeface="Inter"/>
              </a:rPr>
              <a:t>Coming soon…</a:t>
            </a:r>
          </a:p>
        </p:txBody>
      </p:sp>
      <p:sp>
        <p:nvSpPr>
          <p:cNvPr id="23" name="TextBox 22"/>
          <p:cNvSpPr txBox="1"/>
          <p:nvPr/>
        </p:nvSpPr>
        <p:spPr>
          <a:xfrm>
            <a:off x="960119" y="3913632"/>
            <a:ext cx="4709160" cy="320040"/>
          </a:xfrm>
          <a:prstGeom prst="rect">
            <a:avLst/>
          </a:prstGeom>
          <a:noFill/>
        </p:spPr>
        <p:txBody>
          <a:bodyPr wrap="square" lIns="18288" rIns="18288" tIns="18288" bIns="18288" anchor="t">
            <a:noAutofit/>
          </a:bodyPr>
          <a:lstStyle/>
          <a:p>
            <a:pPr algn="ctr">
              <a:lnSpc>
                <a:spcPct val="110000"/>
              </a:lnSpc>
            </a:pPr>
            <a:r>
              <a:rPr sz="1100" b="0" i="0">
                <a:solidFill>
                  <a:srgbClr val="64748B"/>
                </a:solidFill>
                <a:latin typeface="Inter"/>
              </a:rPr>
              <a:t>(and it’s been “soon” for two years)</a:t>
            </a:r>
          </a:p>
        </p:txBody>
      </p:sp>
      <p:pic>
        <p:nvPicPr>
          <p:cNvPr id="24" name="Picture 23" descr="circle-x_r.png"/>
          <p:cNvPicPr>
            <a:picLocks noChangeAspect="1"/>
          </p:cNvPicPr>
          <p:nvPr/>
        </p:nvPicPr>
        <p:blipFill>
          <a:blip r:embed="rId4"/>
          <a:stretch>
            <a:fillRect/>
          </a:stretch>
        </p:blipFill>
        <p:spPr>
          <a:xfrm>
            <a:off x="987552" y="4645152"/>
            <a:ext cx="292608" cy="292608"/>
          </a:xfrm>
          <a:prstGeom prst="rect">
            <a:avLst/>
          </a:prstGeom>
        </p:spPr>
      </p:pic>
      <p:sp>
        <p:nvSpPr>
          <p:cNvPr id="25" name="TextBox 24"/>
          <p:cNvSpPr txBox="1"/>
          <p:nvPr/>
        </p:nvSpPr>
        <p:spPr>
          <a:xfrm>
            <a:off x="1417319" y="4599432"/>
            <a:ext cx="4389120" cy="41148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No hours, menu, or booking</a:t>
            </a:r>
          </a:p>
        </p:txBody>
      </p:sp>
      <p:pic>
        <p:nvPicPr>
          <p:cNvPr id="26" name="Picture 25" descr="circle-x_r.png"/>
          <p:cNvPicPr>
            <a:picLocks noChangeAspect="1"/>
          </p:cNvPicPr>
          <p:nvPr/>
        </p:nvPicPr>
        <p:blipFill>
          <a:blip r:embed="rId4"/>
          <a:stretch>
            <a:fillRect/>
          </a:stretch>
        </p:blipFill>
        <p:spPr>
          <a:xfrm>
            <a:off x="987552" y="5148072"/>
            <a:ext cx="292608" cy="292608"/>
          </a:xfrm>
          <a:prstGeom prst="rect">
            <a:avLst/>
          </a:prstGeom>
        </p:spPr>
      </p:pic>
      <p:sp>
        <p:nvSpPr>
          <p:cNvPr id="27" name="TextBox 26"/>
          <p:cNvSpPr txBox="1"/>
          <p:nvPr/>
        </p:nvSpPr>
        <p:spPr>
          <a:xfrm>
            <a:off x="1417319" y="5102352"/>
            <a:ext cx="4389120" cy="41148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Looks closed — or abandoned</a:t>
            </a:r>
          </a:p>
        </p:txBody>
      </p:sp>
      <p:sp>
        <p:nvSpPr>
          <p:cNvPr id="28" name="Rounded Rectangle 27"/>
          <p:cNvSpPr/>
          <p:nvPr/>
        </p:nvSpPr>
        <p:spPr>
          <a:xfrm>
            <a:off x="6217920" y="1828800"/>
            <a:ext cx="5349240" cy="4069080"/>
          </a:xfrm>
          <a:prstGeom prst="roundRect">
            <a:avLst>
              <a:gd name="adj" fmla="val 5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6537959" y="21031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smartphone_k.png"/>
          <p:cNvPicPr>
            <a:picLocks noChangeAspect="1"/>
          </p:cNvPicPr>
          <p:nvPr/>
        </p:nvPicPr>
        <p:blipFill>
          <a:blip r:embed="rId5"/>
          <a:stretch>
            <a:fillRect/>
          </a:stretch>
        </p:blipFill>
        <p:spPr>
          <a:xfrm>
            <a:off x="6678777" y="2243937"/>
            <a:ext cx="358444" cy="358444"/>
          </a:xfrm>
          <a:prstGeom prst="rect">
            <a:avLst/>
          </a:prstGeom>
        </p:spPr>
      </p:pic>
      <p:sp>
        <p:nvSpPr>
          <p:cNvPr id="31" name="TextBox 30"/>
          <p:cNvSpPr txBox="1"/>
          <p:nvPr/>
        </p:nvSpPr>
        <p:spPr>
          <a:xfrm>
            <a:off x="7360920" y="2103120"/>
            <a:ext cx="4023360" cy="640080"/>
          </a:xfrm>
          <a:prstGeom prst="rect">
            <a:avLst/>
          </a:prstGeom>
          <a:noFill/>
        </p:spPr>
        <p:txBody>
          <a:bodyPr wrap="square" lIns="18288" rIns="18288" tIns="18288" bIns="18288" anchor="ctr">
            <a:noAutofit/>
          </a:bodyPr>
          <a:lstStyle/>
          <a:p>
            <a:pPr algn="l">
              <a:lnSpc>
                <a:spcPct val="110000"/>
              </a:lnSpc>
            </a:pPr>
            <a:r>
              <a:rPr sz="2200" b="1" i="0">
                <a:solidFill>
                  <a:srgbClr val="FFFFFF"/>
                </a:solidFill>
                <a:latin typeface="Inter"/>
              </a:rPr>
              <a:t>Social media only</a:t>
            </a:r>
          </a:p>
        </p:txBody>
      </p:sp>
      <p:sp>
        <p:nvSpPr>
          <p:cNvPr id="32" name="Rounded Rectangle 31"/>
          <p:cNvSpPr/>
          <p:nvPr/>
        </p:nvSpPr>
        <p:spPr>
          <a:xfrm>
            <a:off x="6537959" y="2971800"/>
            <a:ext cx="4709160" cy="1417320"/>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Rounded Rectangle 32"/>
          <p:cNvSpPr/>
          <p:nvPr/>
        </p:nvSpPr>
        <p:spPr>
          <a:xfrm>
            <a:off x="6537959" y="2971800"/>
            <a:ext cx="470916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ectangle 33"/>
          <p:cNvSpPr/>
          <p:nvPr/>
        </p:nvSpPr>
        <p:spPr>
          <a:xfrm>
            <a:off x="6537959" y="3200400"/>
            <a:ext cx="470916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6675120" y="3099816"/>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Oval 35"/>
          <p:cNvSpPr/>
          <p:nvPr/>
        </p:nvSpPr>
        <p:spPr>
          <a:xfrm>
            <a:off x="6858000" y="3099816"/>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7040880" y="3099816"/>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315199" y="3044952"/>
            <a:ext cx="3749040"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7452359" y="3044952"/>
            <a:ext cx="3520440" cy="237744"/>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instagram.com/yourbusiness</a:t>
            </a:r>
          </a:p>
        </p:txBody>
      </p:sp>
      <p:sp>
        <p:nvSpPr>
          <p:cNvPr id="40" name="Rounded Rectangle 39"/>
          <p:cNvSpPr/>
          <p:nvPr/>
        </p:nvSpPr>
        <p:spPr>
          <a:xfrm>
            <a:off x="6766559" y="3474720"/>
            <a:ext cx="1280160" cy="777240"/>
          </a:xfrm>
          <a:prstGeom prst="roundRect">
            <a:avLst>
              <a:gd name="adj" fmla="val 12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ounded Rectangle 40"/>
          <p:cNvSpPr/>
          <p:nvPr/>
        </p:nvSpPr>
        <p:spPr>
          <a:xfrm>
            <a:off x="8229600" y="3474720"/>
            <a:ext cx="1280160" cy="777240"/>
          </a:xfrm>
          <a:prstGeom prst="roundRect">
            <a:avLst>
              <a:gd name="adj" fmla="val 12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Rounded Rectangle 41"/>
          <p:cNvSpPr/>
          <p:nvPr/>
        </p:nvSpPr>
        <p:spPr>
          <a:xfrm>
            <a:off x="9692640" y="3474720"/>
            <a:ext cx="1280160" cy="777240"/>
          </a:xfrm>
          <a:prstGeom prst="roundRect">
            <a:avLst>
              <a:gd name="adj" fmla="val 12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3" name="Picture 42" descr="camera_k.png"/>
          <p:cNvPicPr>
            <a:picLocks noChangeAspect="1"/>
          </p:cNvPicPr>
          <p:nvPr/>
        </p:nvPicPr>
        <p:blipFill>
          <a:blip r:embed="rId6"/>
          <a:stretch>
            <a:fillRect/>
          </a:stretch>
        </p:blipFill>
        <p:spPr>
          <a:xfrm>
            <a:off x="7242048" y="3657600"/>
            <a:ext cx="329184" cy="329184"/>
          </a:xfrm>
          <a:prstGeom prst="rect">
            <a:avLst/>
          </a:prstGeom>
        </p:spPr>
      </p:pic>
      <p:pic>
        <p:nvPicPr>
          <p:cNvPr id="44" name="Picture 43" descr="heart-handshake_k.png"/>
          <p:cNvPicPr>
            <a:picLocks noChangeAspect="1"/>
          </p:cNvPicPr>
          <p:nvPr/>
        </p:nvPicPr>
        <p:blipFill>
          <a:blip r:embed="rId7"/>
          <a:stretch>
            <a:fillRect/>
          </a:stretch>
        </p:blipFill>
        <p:spPr>
          <a:xfrm>
            <a:off x="8705088" y="3657600"/>
            <a:ext cx="329184" cy="329184"/>
          </a:xfrm>
          <a:prstGeom prst="rect">
            <a:avLst/>
          </a:prstGeom>
        </p:spPr>
      </p:pic>
      <p:pic>
        <p:nvPicPr>
          <p:cNvPr id="45" name="Picture 44" descr="star_k.png"/>
          <p:cNvPicPr>
            <a:picLocks noChangeAspect="1"/>
          </p:cNvPicPr>
          <p:nvPr/>
        </p:nvPicPr>
        <p:blipFill>
          <a:blip r:embed="rId8"/>
          <a:stretch>
            <a:fillRect/>
          </a:stretch>
        </p:blipFill>
        <p:spPr>
          <a:xfrm>
            <a:off x="10168128" y="3657600"/>
            <a:ext cx="329184" cy="329184"/>
          </a:xfrm>
          <a:prstGeom prst="rect">
            <a:avLst/>
          </a:prstGeom>
        </p:spPr>
      </p:pic>
      <p:pic>
        <p:nvPicPr>
          <p:cNvPr id="46" name="Picture 45" descr="circle-x_r.png"/>
          <p:cNvPicPr>
            <a:picLocks noChangeAspect="1"/>
          </p:cNvPicPr>
          <p:nvPr/>
        </p:nvPicPr>
        <p:blipFill>
          <a:blip r:embed="rId4"/>
          <a:stretch>
            <a:fillRect/>
          </a:stretch>
        </p:blipFill>
        <p:spPr>
          <a:xfrm>
            <a:off x="6565392" y="4645152"/>
            <a:ext cx="292608" cy="292608"/>
          </a:xfrm>
          <a:prstGeom prst="rect">
            <a:avLst/>
          </a:prstGeom>
        </p:spPr>
      </p:pic>
      <p:sp>
        <p:nvSpPr>
          <p:cNvPr id="47" name="TextBox 46"/>
          <p:cNvSpPr txBox="1"/>
          <p:nvPr/>
        </p:nvSpPr>
        <p:spPr>
          <a:xfrm>
            <a:off x="6995159" y="4599432"/>
            <a:ext cx="4389120" cy="41148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Great posts, but hard to find on Google</a:t>
            </a:r>
          </a:p>
        </p:txBody>
      </p:sp>
      <p:pic>
        <p:nvPicPr>
          <p:cNvPr id="48" name="Picture 47" descr="circle-x_r.png"/>
          <p:cNvPicPr>
            <a:picLocks noChangeAspect="1"/>
          </p:cNvPicPr>
          <p:nvPr/>
        </p:nvPicPr>
        <p:blipFill>
          <a:blip r:embed="rId4"/>
          <a:stretch>
            <a:fillRect/>
          </a:stretch>
        </p:blipFill>
        <p:spPr>
          <a:xfrm>
            <a:off x="6565392" y="5148072"/>
            <a:ext cx="292608" cy="292608"/>
          </a:xfrm>
          <a:prstGeom prst="rect">
            <a:avLst/>
          </a:prstGeom>
        </p:spPr>
      </p:pic>
      <p:sp>
        <p:nvSpPr>
          <p:cNvPr id="49" name="TextBox 48"/>
          <p:cNvSpPr txBox="1"/>
          <p:nvPr/>
        </p:nvSpPr>
        <p:spPr>
          <a:xfrm>
            <a:off x="6995159" y="5102352"/>
            <a:ext cx="4389120" cy="41148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Hours, links &amp; booking scattered across apps</a:t>
            </a:r>
          </a:p>
        </p:txBody>
      </p:sp>
      <p:sp>
        <p:nvSpPr>
          <p:cNvPr id="50" name="TextBox 49"/>
          <p:cNvSpPr txBox="1"/>
          <p:nvPr/>
        </p:nvSpPr>
        <p:spPr>
          <a:xfrm>
            <a:off x="640080" y="5943600"/>
            <a:ext cx="10881360" cy="365760"/>
          </a:xfrm>
          <a:prstGeom prst="rect">
            <a:avLst/>
          </a:prstGeom>
          <a:noFill/>
        </p:spPr>
        <p:txBody>
          <a:bodyPr wrap="square" lIns="18288" rIns="18288" tIns="18288" bIns="18288" anchor="t">
            <a:noAutofit/>
          </a:bodyPr>
          <a:lstStyle/>
          <a:p>
            <a:pPr algn="ctr">
              <a:lnSpc>
                <a:spcPct val="110000"/>
              </a:lnSpc>
            </a:pPr>
            <a:r>
              <a:rPr sz="1700" b="1" i="0">
                <a:solidFill>
                  <a:srgbClr val="FBBF24"/>
                </a:solidFill>
                <a:latin typeface="Inter"/>
              </a:rPr>
              <a:t>Either way, customers who are ready to visit hit a dead end.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WHY IT MATTERS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Your own domain is your storefront online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3</a:t>
            </a:r>
          </a:p>
        </p:txBody>
      </p:sp>
      <p:sp>
        <p:nvSpPr>
          <p:cNvPr id="10" name="Rounded Rectangle 9"/>
          <p:cNvSpPr/>
          <p:nvPr/>
        </p:nvSpPr>
        <p:spPr>
          <a:xfrm>
            <a:off x="640080" y="1783080"/>
            <a:ext cx="10908792" cy="1097280"/>
          </a:xfrm>
          <a:prstGeom prst="roundRect">
            <a:avLst>
              <a:gd name="adj" fmla="val 1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1847088"/>
            <a:ext cx="1463040" cy="365760"/>
          </a:xfrm>
          <a:prstGeom prst="rect">
            <a:avLst/>
          </a:prstGeom>
          <a:noFill/>
        </p:spPr>
        <p:txBody>
          <a:bodyPr wrap="square" lIns="18288" rIns="18288" tIns="18288" bIns="18288" anchor="t">
            <a:noAutofit/>
          </a:bodyPr>
          <a:lstStyle/>
          <a:p>
            <a:pPr algn="l">
              <a:lnSpc>
                <a:spcPct val="110000"/>
              </a:lnSpc>
            </a:pPr>
            <a:r>
              <a:rPr sz="1200" b="1" i="0">
                <a:solidFill>
                  <a:srgbClr val="F87171"/>
                </a:solidFill>
                <a:latin typeface="Inter"/>
              </a:rPr>
              <a:t>RENTING</a:t>
            </a:r>
          </a:p>
        </p:txBody>
      </p:sp>
      <p:pic>
        <p:nvPicPr>
          <p:cNvPr id="12" name="Picture 11" descr="circle-x_r.png"/>
          <p:cNvPicPr>
            <a:picLocks noChangeAspect="1"/>
          </p:cNvPicPr>
          <p:nvPr/>
        </p:nvPicPr>
        <p:blipFill>
          <a:blip r:embed="rId3"/>
          <a:stretch>
            <a:fillRect/>
          </a:stretch>
        </p:blipFill>
        <p:spPr>
          <a:xfrm>
            <a:off x="868680" y="2286000"/>
            <a:ext cx="274320" cy="274320"/>
          </a:xfrm>
          <a:prstGeom prst="rect">
            <a:avLst/>
          </a:prstGeom>
        </p:spPr>
      </p:pic>
      <p:sp>
        <p:nvSpPr>
          <p:cNvPr id="13" name="TextBox 12"/>
          <p:cNvSpPr txBox="1"/>
          <p:nvPr/>
        </p:nvSpPr>
        <p:spPr>
          <a:xfrm>
            <a:off x="1207008" y="2240280"/>
            <a:ext cx="2926080" cy="365760"/>
          </a:xfrm>
          <a:prstGeom prst="rect">
            <a:avLst/>
          </a:prstGeom>
          <a:noFill/>
        </p:spPr>
        <p:txBody>
          <a:bodyPr wrap="square" lIns="18288" rIns="18288" tIns="18288" bIns="18288" anchor="ctr">
            <a:noAutofit/>
          </a:bodyPr>
          <a:lstStyle/>
          <a:p>
            <a:pPr algn="l">
              <a:lnSpc>
                <a:spcPct val="110000"/>
              </a:lnSpc>
            </a:pPr>
            <a:r>
              <a:rPr sz="1500" b="0" i="0">
                <a:solidFill>
                  <a:srgbClr val="94A3B8"/>
                </a:solidFill>
                <a:latin typeface="Inter"/>
              </a:rPr>
              <a:t>instagram.com/yourbusiness</a:t>
            </a:r>
          </a:p>
        </p:txBody>
      </p:sp>
      <p:pic>
        <p:nvPicPr>
          <p:cNvPr id="14" name="Picture 13" descr="circle-x_r.png"/>
          <p:cNvPicPr>
            <a:picLocks noChangeAspect="1"/>
          </p:cNvPicPr>
          <p:nvPr/>
        </p:nvPicPr>
        <p:blipFill>
          <a:blip r:embed="rId3"/>
          <a:stretch>
            <a:fillRect/>
          </a:stretch>
        </p:blipFill>
        <p:spPr>
          <a:xfrm>
            <a:off x="4114800" y="2286000"/>
            <a:ext cx="274320" cy="274320"/>
          </a:xfrm>
          <a:prstGeom prst="rect">
            <a:avLst/>
          </a:prstGeom>
        </p:spPr>
      </p:pic>
      <p:sp>
        <p:nvSpPr>
          <p:cNvPr id="15" name="TextBox 14"/>
          <p:cNvSpPr txBox="1"/>
          <p:nvPr/>
        </p:nvSpPr>
        <p:spPr>
          <a:xfrm>
            <a:off x="4453128" y="2240280"/>
            <a:ext cx="2926080" cy="365760"/>
          </a:xfrm>
          <a:prstGeom prst="rect">
            <a:avLst/>
          </a:prstGeom>
          <a:noFill/>
        </p:spPr>
        <p:txBody>
          <a:bodyPr wrap="square" lIns="18288" rIns="18288" tIns="18288" bIns="18288" anchor="ctr">
            <a:noAutofit/>
          </a:bodyPr>
          <a:lstStyle/>
          <a:p>
            <a:pPr algn="l">
              <a:lnSpc>
                <a:spcPct val="110000"/>
              </a:lnSpc>
            </a:pPr>
            <a:r>
              <a:rPr sz="1500" b="0" i="0">
                <a:solidFill>
                  <a:srgbClr val="94A3B8"/>
                </a:solidFill>
                <a:latin typeface="Inter"/>
              </a:rPr>
              <a:t>yourbusiness.wixsite.com</a:t>
            </a:r>
          </a:p>
        </p:txBody>
      </p:sp>
      <p:pic>
        <p:nvPicPr>
          <p:cNvPr id="16" name="Picture 15" descr="arrow-right_w.png"/>
          <p:cNvPicPr>
            <a:picLocks noChangeAspect="1"/>
          </p:cNvPicPr>
          <p:nvPr/>
        </p:nvPicPr>
        <p:blipFill>
          <a:blip r:embed="rId4"/>
          <a:stretch>
            <a:fillRect/>
          </a:stretch>
        </p:blipFill>
        <p:spPr>
          <a:xfrm>
            <a:off x="7452360" y="2148840"/>
            <a:ext cx="411480" cy="411480"/>
          </a:xfrm>
          <a:prstGeom prst="rect">
            <a:avLst/>
          </a:prstGeom>
        </p:spPr>
      </p:pic>
      <p:sp>
        <p:nvSpPr>
          <p:cNvPr id="17" name="TextBox 16"/>
          <p:cNvSpPr txBox="1"/>
          <p:nvPr/>
        </p:nvSpPr>
        <p:spPr>
          <a:xfrm>
            <a:off x="8138160" y="1847088"/>
            <a:ext cx="1828800" cy="365760"/>
          </a:xfrm>
          <a:prstGeom prst="rect">
            <a:avLst/>
          </a:prstGeom>
          <a:noFill/>
        </p:spPr>
        <p:txBody>
          <a:bodyPr wrap="square" lIns="18288" rIns="18288" tIns="18288" bIns="18288" anchor="t">
            <a:noAutofit/>
          </a:bodyPr>
          <a:lstStyle/>
          <a:p>
            <a:pPr algn="l">
              <a:lnSpc>
                <a:spcPct val="110000"/>
              </a:lnSpc>
            </a:pPr>
            <a:r>
              <a:rPr sz="1200" b="1" i="0">
                <a:solidFill>
                  <a:srgbClr val="34D399"/>
                </a:solidFill>
                <a:latin typeface="Inter"/>
              </a:rPr>
              <a:t>OWNING</a:t>
            </a:r>
          </a:p>
        </p:txBody>
      </p:sp>
      <p:pic>
        <p:nvPicPr>
          <p:cNvPr id="18" name="Picture 17" descr="circle-check_g.png"/>
          <p:cNvPicPr>
            <a:picLocks noChangeAspect="1"/>
          </p:cNvPicPr>
          <p:nvPr/>
        </p:nvPicPr>
        <p:blipFill>
          <a:blip r:embed="rId5"/>
          <a:stretch>
            <a:fillRect/>
          </a:stretch>
        </p:blipFill>
        <p:spPr>
          <a:xfrm>
            <a:off x="8138160" y="2286000"/>
            <a:ext cx="274320" cy="274320"/>
          </a:xfrm>
          <a:prstGeom prst="rect">
            <a:avLst/>
          </a:prstGeom>
        </p:spPr>
      </p:pic>
      <p:sp>
        <p:nvSpPr>
          <p:cNvPr id="19" name="TextBox 18"/>
          <p:cNvSpPr txBox="1"/>
          <p:nvPr/>
        </p:nvSpPr>
        <p:spPr>
          <a:xfrm>
            <a:off x="8476488" y="2194560"/>
            <a:ext cx="3017520" cy="457200"/>
          </a:xfrm>
          <a:prstGeom prst="rect">
            <a:avLst/>
          </a:prstGeom>
          <a:noFill/>
        </p:spPr>
        <p:txBody>
          <a:bodyPr wrap="square" lIns="18288" rIns="18288" tIns="18288" bIns="18288" anchor="ctr">
            <a:noAutofit/>
          </a:bodyPr>
          <a:lstStyle/>
          <a:p>
            <a:pPr algn="l">
              <a:lnSpc>
                <a:spcPct val="110000"/>
              </a:lnSpc>
            </a:pPr>
            <a:r>
              <a:rPr sz="2000" b="1" i="0">
                <a:solidFill>
                  <a:srgbClr val="FFFFFF"/>
                </a:solidFill>
                <a:latin typeface="Inter"/>
              </a:rPr>
              <a:t>yourbusiness</a:t>
            </a:r>
            <a:r>
              <a:rPr sz="2000" b="1" i="0">
                <a:solidFill>
                  <a:srgbClr val="60A5FA"/>
                </a:solidFill>
                <a:latin typeface="Inter"/>
              </a:rPr>
              <a:t>.com</a:t>
            </a:r>
          </a:p>
        </p:txBody>
      </p:sp>
      <p:sp>
        <p:nvSpPr>
          <p:cNvPr id="20" name="Rounded Rectangle 19"/>
          <p:cNvSpPr/>
          <p:nvPr/>
        </p:nvSpPr>
        <p:spPr>
          <a:xfrm>
            <a:off x="640080" y="3108960"/>
            <a:ext cx="2587752" cy="27889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868680" y="3310128"/>
            <a:ext cx="621792" cy="621792"/>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key-round_p.png"/>
          <p:cNvPicPr>
            <a:picLocks noChangeAspect="1"/>
          </p:cNvPicPr>
          <p:nvPr/>
        </p:nvPicPr>
        <p:blipFill>
          <a:blip r:embed="rId6"/>
          <a:stretch>
            <a:fillRect/>
          </a:stretch>
        </p:blipFill>
        <p:spPr>
          <a:xfrm>
            <a:off x="1005474" y="3446922"/>
            <a:ext cx="348203" cy="348203"/>
          </a:xfrm>
          <a:prstGeom prst="rect">
            <a:avLst/>
          </a:prstGeom>
        </p:spPr>
      </p:pic>
      <p:sp>
        <p:nvSpPr>
          <p:cNvPr id="23" name="TextBox 22"/>
          <p:cNvSpPr txBox="1"/>
          <p:nvPr/>
        </p:nvSpPr>
        <p:spPr>
          <a:xfrm>
            <a:off x="868680" y="4050791"/>
            <a:ext cx="2194560" cy="41148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You own it</a:t>
            </a:r>
          </a:p>
        </p:txBody>
      </p:sp>
      <p:sp>
        <p:nvSpPr>
          <p:cNvPr id="24" name="TextBox 23"/>
          <p:cNvSpPr txBox="1"/>
          <p:nvPr/>
        </p:nvSpPr>
        <p:spPr>
          <a:xfrm>
            <a:off x="868680" y="4480560"/>
            <a:ext cx="2194560" cy="1371600"/>
          </a:xfrm>
          <a:prstGeom prst="rect">
            <a:avLst/>
          </a:prstGeom>
          <a:noFill/>
        </p:spPr>
        <p:txBody>
          <a:bodyPr wrap="square" lIns="18288" rIns="18288" tIns="18288" bIns="18288" anchor="t">
            <a:noAutofit/>
          </a:bodyPr>
          <a:lstStyle/>
          <a:p>
            <a:pPr algn="l">
              <a:lnSpc>
                <a:spcPct val="110000"/>
              </a:lnSpc>
            </a:pPr>
            <a:r>
              <a:rPr sz="1400" b="0" i="0">
                <a:solidFill>
                  <a:srgbClr val="94A3B8"/>
                </a:solidFill>
                <a:latin typeface="Inter"/>
              </a:rPr>
              <a:t>Social platforms can change the rules, or your reach, any time. Your domain stays yours.</a:t>
            </a:r>
          </a:p>
        </p:txBody>
      </p:sp>
      <p:sp>
        <p:nvSpPr>
          <p:cNvPr id="25" name="Rounded Rectangle 24"/>
          <p:cNvSpPr/>
          <p:nvPr/>
        </p:nvSpPr>
        <p:spPr>
          <a:xfrm>
            <a:off x="3410711" y="3108960"/>
            <a:ext cx="2587752" cy="27889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3639311" y="3310128"/>
            <a:ext cx="621792" cy="621792"/>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shield-check_g.png"/>
          <p:cNvPicPr>
            <a:picLocks noChangeAspect="1"/>
          </p:cNvPicPr>
          <p:nvPr/>
        </p:nvPicPr>
        <p:blipFill>
          <a:blip r:embed="rId7"/>
          <a:stretch>
            <a:fillRect/>
          </a:stretch>
        </p:blipFill>
        <p:spPr>
          <a:xfrm>
            <a:off x="3776106" y="3446922"/>
            <a:ext cx="348203" cy="348203"/>
          </a:xfrm>
          <a:prstGeom prst="rect">
            <a:avLst/>
          </a:prstGeom>
        </p:spPr>
      </p:pic>
      <p:sp>
        <p:nvSpPr>
          <p:cNvPr id="28" name="TextBox 27"/>
          <p:cNvSpPr txBox="1"/>
          <p:nvPr/>
        </p:nvSpPr>
        <p:spPr>
          <a:xfrm>
            <a:off x="3639311" y="4050791"/>
            <a:ext cx="2194560" cy="41148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Instant credibility</a:t>
            </a:r>
          </a:p>
        </p:txBody>
      </p:sp>
      <p:sp>
        <p:nvSpPr>
          <p:cNvPr id="29" name="TextBox 28"/>
          <p:cNvSpPr txBox="1"/>
          <p:nvPr/>
        </p:nvSpPr>
        <p:spPr>
          <a:xfrm>
            <a:off x="3639311" y="4480560"/>
            <a:ext cx="2194560" cy="1371600"/>
          </a:xfrm>
          <a:prstGeom prst="rect">
            <a:avLst/>
          </a:prstGeom>
          <a:noFill/>
        </p:spPr>
        <p:txBody>
          <a:bodyPr wrap="square" lIns="18288" rIns="18288" tIns="18288" bIns="18288" anchor="t">
            <a:noAutofit/>
          </a:bodyPr>
          <a:lstStyle/>
          <a:p>
            <a:pPr algn="l">
              <a:lnSpc>
                <a:spcPct val="110000"/>
              </a:lnSpc>
            </a:pPr>
            <a:r>
              <a:rPr sz="1400" b="1" i="0">
                <a:solidFill>
                  <a:srgbClr val="34D399"/>
                </a:solidFill>
                <a:latin typeface="Inter"/>
              </a:rPr>
              <a:t>84%</a:t>
            </a:r>
            <a:r>
              <a:rPr sz="1400" b="0" i="0">
                <a:solidFill>
                  <a:srgbClr val="94A3B8"/>
                </a:solidFill>
                <a:latin typeface="Inter"/>
              </a:rPr>
              <a:t> of consumers say a business with a website is more credible than one with only a social page.</a:t>
            </a:r>
          </a:p>
        </p:txBody>
      </p:sp>
      <p:sp>
        <p:nvSpPr>
          <p:cNvPr id="30" name="Rounded Rectangle 29"/>
          <p:cNvSpPr/>
          <p:nvPr/>
        </p:nvSpPr>
        <p:spPr>
          <a:xfrm>
            <a:off x="6181344" y="3108960"/>
            <a:ext cx="2587752" cy="27889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6409944" y="3310128"/>
            <a:ext cx="621792" cy="621792"/>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map-pin_b.png"/>
          <p:cNvPicPr>
            <a:picLocks noChangeAspect="1"/>
          </p:cNvPicPr>
          <p:nvPr/>
        </p:nvPicPr>
        <p:blipFill>
          <a:blip r:embed="rId8"/>
          <a:stretch>
            <a:fillRect/>
          </a:stretch>
        </p:blipFill>
        <p:spPr>
          <a:xfrm>
            <a:off x="6546738" y="3446922"/>
            <a:ext cx="348203" cy="348203"/>
          </a:xfrm>
          <a:prstGeom prst="rect">
            <a:avLst/>
          </a:prstGeom>
        </p:spPr>
      </p:pic>
      <p:sp>
        <p:nvSpPr>
          <p:cNvPr id="33" name="TextBox 32"/>
          <p:cNvSpPr txBox="1"/>
          <p:nvPr/>
        </p:nvSpPr>
        <p:spPr>
          <a:xfrm>
            <a:off x="6409944" y="4050791"/>
            <a:ext cx="2194560" cy="41148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Get found locally</a:t>
            </a:r>
          </a:p>
        </p:txBody>
      </p:sp>
      <p:sp>
        <p:nvSpPr>
          <p:cNvPr id="34" name="TextBox 33"/>
          <p:cNvSpPr txBox="1"/>
          <p:nvPr/>
        </p:nvSpPr>
        <p:spPr>
          <a:xfrm>
            <a:off x="6409944" y="4480560"/>
            <a:ext cx="2194560" cy="1371600"/>
          </a:xfrm>
          <a:prstGeom prst="rect">
            <a:avLst/>
          </a:prstGeom>
          <a:noFill/>
        </p:spPr>
        <p:txBody>
          <a:bodyPr wrap="square" lIns="18288" rIns="18288" tIns="18288" bIns="18288" anchor="t">
            <a:noAutofit/>
          </a:bodyPr>
          <a:lstStyle/>
          <a:p>
            <a:pPr algn="l">
              <a:lnSpc>
                <a:spcPct val="110000"/>
              </a:lnSpc>
            </a:pPr>
            <a:r>
              <a:rPr sz="1400" b="0" i="0">
                <a:solidFill>
                  <a:srgbClr val="94A3B8"/>
                </a:solidFill>
                <a:latin typeface="Inter"/>
              </a:rPr>
              <a:t>Gives your Google Business Profile and Maps listing an official website to point people to.</a:t>
            </a:r>
          </a:p>
        </p:txBody>
      </p:sp>
      <p:sp>
        <p:nvSpPr>
          <p:cNvPr id="35" name="Rounded Rectangle 34"/>
          <p:cNvSpPr/>
          <p:nvPr/>
        </p:nvSpPr>
        <p:spPr>
          <a:xfrm>
            <a:off x="8951976" y="3108960"/>
            <a:ext cx="2587752" cy="27889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9180576" y="3310128"/>
            <a:ext cx="621792" cy="621792"/>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Picture 36" descr="at-sign_k.png"/>
          <p:cNvPicPr>
            <a:picLocks noChangeAspect="1"/>
          </p:cNvPicPr>
          <p:nvPr/>
        </p:nvPicPr>
        <p:blipFill>
          <a:blip r:embed="rId9"/>
          <a:stretch>
            <a:fillRect/>
          </a:stretch>
        </p:blipFill>
        <p:spPr>
          <a:xfrm>
            <a:off x="9317370" y="3446922"/>
            <a:ext cx="348203" cy="348203"/>
          </a:xfrm>
          <a:prstGeom prst="rect">
            <a:avLst/>
          </a:prstGeom>
        </p:spPr>
      </p:pic>
      <p:sp>
        <p:nvSpPr>
          <p:cNvPr id="38" name="TextBox 37"/>
          <p:cNvSpPr txBox="1"/>
          <p:nvPr/>
        </p:nvSpPr>
        <p:spPr>
          <a:xfrm>
            <a:off x="9180576" y="4050791"/>
            <a:ext cx="2194560" cy="41148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Professional email</a:t>
            </a:r>
          </a:p>
        </p:txBody>
      </p:sp>
      <p:sp>
        <p:nvSpPr>
          <p:cNvPr id="39" name="TextBox 38"/>
          <p:cNvSpPr txBox="1"/>
          <p:nvPr/>
        </p:nvSpPr>
        <p:spPr>
          <a:xfrm>
            <a:off x="9180576" y="4480560"/>
            <a:ext cx="2194560" cy="1371600"/>
          </a:xfrm>
          <a:prstGeom prst="rect">
            <a:avLst/>
          </a:prstGeom>
          <a:noFill/>
        </p:spPr>
        <p:txBody>
          <a:bodyPr wrap="square" lIns="18288" rIns="18288" tIns="18288" bIns="18288" anchor="t">
            <a:noAutofit/>
          </a:bodyPr>
          <a:lstStyle/>
          <a:p>
            <a:pPr algn="l">
              <a:lnSpc>
                <a:spcPct val="110000"/>
              </a:lnSpc>
            </a:pPr>
            <a:r>
              <a:rPr sz="1400" b="1" i="0">
                <a:solidFill>
                  <a:srgbClr val="FFFFFF"/>
                </a:solidFill>
                <a:latin typeface="Inter"/>
              </a:rPr>
              <a:t>you@yourbusiness.com</a:t>
            </a:r>
          </a:p>
          <a:p>
            <a:pPr algn="l">
              <a:lnSpc>
                <a:spcPct val="110000"/>
              </a:lnSpc>
            </a:pPr>
            <a:r>
              <a:rPr sz="1400" b="1" i="0">
                <a:solidFill>
                  <a:srgbClr val="F472B6"/>
                </a:solidFill>
                <a:latin typeface="Inter"/>
              </a:rPr>
              <a:t>74%</a:t>
            </a:r>
            <a:r>
              <a:rPr sz="1400" b="0" i="0">
                <a:solidFill>
                  <a:srgbClr val="94A3B8"/>
                </a:solidFill>
                <a:latin typeface="Inter"/>
              </a:rPr>
              <a:t> would trust a branded email more than a free one.</a:t>
            </a:r>
          </a:p>
        </p:txBody>
      </p:sp>
      <p:sp>
        <p:nvSpPr>
          <p:cNvPr id="40" name="TextBox 39"/>
          <p:cNvSpPr txBox="1"/>
          <p:nvPr/>
        </p:nvSpPr>
        <p:spPr>
          <a:xfrm>
            <a:off x="640080" y="5989320"/>
            <a:ext cx="10881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Apex domain = the main name itself (yourbusiness.com), not a sub-address on someone else’s platform.   Stats: Verisign 2015 Online Survey (U.S. consumers).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ONE LINK IN EVERY BIO</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Your domain ties everything together</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4</a:t>
            </a:r>
          </a:p>
        </p:txBody>
      </p:sp>
      <p:cxnSp>
        <p:nvCxnSpPr>
          <p:cNvPr id="10" name="Connector 9"/>
          <p:cNvCxnSpPr/>
          <p:nvPr/>
        </p:nvCxnSpPr>
        <p:spPr>
          <a:xfrm flipV="1">
            <a:off x="3749039" y="2167128"/>
            <a:ext cx="0" cy="1627632"/>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V="1">
            <a:off x="3749039" y="2643850"/>
            <a:ext cx="1438638" cy="1150910"/>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3749039" y="3794760"/>
            <a:ext cx="2034540" cy="0"/>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3749039" y="3794760"/>
            <a:ext cx="1438638" cy="1150909"/>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3749039" y="3794760"/>
            <a:ext cx="0" cy="1627632"/>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H="1">
            <a:off x="2310402" y="3794760"/>
            <a:ext cx="1438637" cy="1150909"/>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a:off x="1714499" y="3794760"/>
            <a:ext cx="2034540" cy="0"/>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2310402" y="2643850"/>
            <a:ext cx="1438637" cy="1150910"/>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2651759" y="3227832"/>
            <a:ext cx="2194560" cy="1133856"/>
          </a:xfrm>
          <a:prstGeom prst="roundRect">
            <a:avLst>
              <a:gd name="adj" fmla="val 50000"/>
            </a:avLst>
          </a:prstGeom>
          <a:gradFill rotWithShape="1">
            <a:gsLst>
              <a:gs pos="0">
                <a:srgbClr val="8B5CF6"/>
              </a:gs>
              <a:gs pos="100000">
                <a:srgbClr val="3B82F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2651759" y="3227832"/>
            <a:ext cx="2194560" cy="1133856"/>
          </a:xfrm>
          <a:prstGeom prst="rect">
            <a:avLst/>
          </a:prstGeom>
          <a:noFill/>
        </p:spPr>
        <p:txBody>
          <a:bodyPr wrap="square" lIns="18288" rIns="18288" tIns="18288" bIns="18288" anchor="ctr">
            <a:noAutofit/>
          </a:bodyPr>
          <a:lstStyle/>
          <a:p>
            <a:pPr algn="ctr">
              <a:lnSpc>
                <a:spcPct val="95000"/>
              </a:lnSpc>
            </a:pPr>
            <a:r>
              <a:rPr sz="1900" b="1" i="0">
                <a:solidFill>
                  <a:srgbClr val="FFFFFF"/>
                </a:solidFill>
                <a:latin typeface="Inter"/>
              </a:rPr>
              <a:t>yourbusiness</a:t>
            </a:r>
          </a:p>
          <a:p>
            <a:pPr algn="ctr">
              <a:lnSpc>
                <a:spcPct val="95000"/>
              </a:lnSpc>
            </a:pPr>
            <a:r>
              <a:rPr sz="1900" b="1" i="0">
                <a:solidFill>
                  <a:srgbClr val="FFFFFF"/>
                </a:solidFill>
                <a:latin typeface="Inter"/>
              </a:rPr>
              <a:t>.com</a:t>
            </a:r>
          </a:p>
        </p:txBody>
      </p:sp>
      <p:sp>
        <p:nvSpPr>
          <p:cNvPr id="20" name="Oval 19"/>
          <p:cNvSpPr/>
          <p:nvPr/>
        </p:nvSpPr>
        <p:spPr>
          <a:xfrm>
            <a:off x="3419856" y="1837944"/>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camera_k.png"/>
          <p:cNvPicPr>
            <a:picLocks noChangeAspect="1"/>
          </p:cNvPicPr>
          <p:nvPr/>
        </p:nvPicPr>
        <p:blipFill>
          <a:blip r:embed="rId3"/>
          <a:stretch>
            <a:fillRect/>
          </a:stretch>
        </p:blipFill>
        <p:spPr>
          <a:xfrm>
            <a:off x="3566159" y="1984248"/>
            <a:ext cx="365760" cy="365760"/>
          </a:xfrm>
          <a:prstGeom prst="rect">
            <a:avLst/>
          </a:prstGeom>
        </p:spPr>
      </p:pic>
      <p:sp>
        <p:nvSpPr>
          <p:cNvPr id="22" name="TextBox 21"/>
          <p:cNvSpPr txBox="1"/>
          <p:nvPr/>
        </p:nvSpPr>
        <p:spPr>
          <a:xfrm>
            <a:off x="2834639" y="1490472"/>
            <a:ext cx="1828800" cy="310896"/>
          </a:xfrm>
          <a:prstGeom prst="rect">
            <a:avLst/>
          </a:prstGeom>
          <a:noFill/>
        </p:spPr>
        <p:txBody>
          <a:bodyPr wrap="square" lIns="18288" rIns="18288" tIns="18288" bIns="18288" anchor="b">
            <a:noAutofit/>
          </a:bodyPr>
          <a:lstStyle/>
          <a:p>
            <a:pPr algn="ctr">
              <a:lnSpc>
                <a:spcPct val="110000"/>
              </a:lnSpc>
            </a:pPr>
            <a:r>
              <a:rPr sz="1200" b="0" i="0">
                <a:solidFill>
                  <a:srgbClr val="94A3B8"/>
                </a:solidFill>
                <a:latin typeface="Inter"/>
              </a:rPr>
              <a:t>Instagram</a:t>
            </a:r>
          </a:p>
        </p:txBody>
      </p:sp>
      <p:sp>
        <p:nvSpPr>
          <p:cNvPr id="23" name="Oval 22"/>
          <p:cNvSpPr/>
          <p:nvPr/>
        </p:nvSpPr>
        <p:spPr>
          <a:xfrm>
            <a:off x="4858493" y="2314666"/>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heart-handshake_b.png"/>
          <p:cNvPicPr>
            <a:picLocks noChangeAspect="1"/>
          </p:cNvPicPr>
          <p:nvPr/>
        </p:nvPicPr>
        <p:blipFill>
          <a:blip r:embed="rId4"/>
          <a:stretch>
            <a:fillRect/>
          </a:stretch>
        </p:blipFill>
        <p:spPr>
          <a:xfrm>
            <a:off x="5004797" y="2460970"/>
            <a:ext cx="365760" cy="365760"/>
          </a:xfrm>
          <a:prstGeom prst="rect">
            <a:avLst/>
          </a:prstGeom>
        </p:spPr>
      </p:pic>
      <p:sp>
        <p:nvSpPr>
          <p:cNvPr id="25" name="TextBox 24"/>
          <p:cNvSpPr txBox="1"/>
          <p:nvPr/>
        </p:nvSpPr>
        <p:spPr>
          <a:xfrm>
            <a:off x="4273277" y="1948906"/>
            <a:ext cx="1828800" cy="329184"/>
          </a:xfrm>
          <a:prstGeom prst="rect">
            <a:avLst/>
          </a:prstGeom>
          <a:noFill/>
        </p:spPr>
        <p:txBody>
          <a:bodyPr wrap="square" lIns="18288" rIns="18288" tIns="18288" bIns="18288" anchor="b">
            <a:noAutofit/>
          </a:bodyPr>
          <a:lstStyle/>
          <a:p>
            <a:pPr algn="ctr">
              <a:lnSpc>
                <a:spcPct val="110000"/>
              </a:lnSpc>
            </a:pPr>
            <a:r>
              <a:rPr sz="1200" b="0" i="0">
                <a:solidFill>
                  <a:srgbClr val="94A3B8"/>
                </a:solidFill>
                <a:latin typeface="Inter"/>
              </a:rPr>
              <a:t>Facebook</a:t>
            </a:r>
          </a:p>
        </p:txBody>
      </p:sp>
      <p:sp>
        <p:nvSpPr>
          <p:cNvPr id="26" name="Oval 25"/>
          <p:cNvSpPr/>
          <p:nvPr/>
        </p:nvSpPr>
        <p:spPr>
          <a:xfrm>
            <a:off x="5454395" y="3465576"/>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music-2_p.png"/>
          <p:cNvPicPr>
            <a:picLocks noChangeAspect="1"/>
          </p:cNvPicPr>
          <p:nvPr/>
        </p:nvPicPr>
        <p:blipFill>
          <a:blip r:embed="rId5"/>
          <a:stretch>
            <a:fillRect/>
          </a:stretch>
        </p:blipFill>
        <p:spPr>
          <a:xfrm>
            <a:off x="5600699" y="3611880"/>
            <a:ext cx="365760" cy="365760"/>
          </a:xfrm>
          <a:prstGeom prst="rect">
            <a:avLst/>
          </a:prstGeom>
        </p:spPr>
      </p:pic>
      <p:sp>
        <p:nvSpPr>
          <p:cNvPr id="28" name="TextBox 27"/>
          <p:cNvSpPr txBox="1"/>
          <p:nvPr/>
        </p:nvSpPr>
        <p:spPr>
          <a:xfrm>
            <a:off x="4869179" y="4160520"/>
            <a:ext cx="1828800" cy="329184"/>
          </a:xfrm>
          <a:prstGeom prst="rect">
            <a:avLst/>
          </a:prstGeom>
          <a:noFill/>
        </p:spPr>
        <p:txBody>
          <a:bodyPr wrap="square" lIns="18288" rIns="18288" tIns="18288" bIns="18288" anchor="t">
            <a:noAutofit/>
          </a:bodyPr>
          <a:lstStyle/>
          <a:p>
            <a:pPr algn="ctr">
              <a:lnSpc>
                <a:spcPct val="110000"/>
              </a:lnSpc>
            </a:pPr>
            <a:r>
              <a:rPr sz="1200" b="0" i="0">
                <a:solidFill>
                  <a:srgbClr val="94A3B8"/>
                </a:solidFill>
                <a:latin typeface="Inter"/>
              </a:rPr>
              <a:t>TikTok</a:t>
            </a:r>
          </a:p>
        </p:txBody>
      </p:sp>
      <p:sp>
        <p:nvSpPr>
          <p:cNvPr id="29" name="Oval 28"/>
          <p:cNvSpPr/>
          <p:nvPr/>
        </p:nvSpPr>
        <p:spPr>
          <a:xfrm>
            <a:off x="4858493" y="4616485"/>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map-pin_g.png"/>
          <p:cNvPicPr>
            <a:picLocks noChangeAspect="1"/>
          </p:cNvPicPr>
          <p:nvPr/>
        </p:nvPicPr>
        <p:blipFill>
          <a:blip r:embed="rId6"/>
          <a:stretch>
            <a:fillRect/>
          </a:stretch>
        </p:blipFill>
        <p:spPr>
          <a:xfrm>
            <a:off x="5004797" y="4762789"/>
            <a:ext cx="365760" cy="365760"/>
          </a:xfrm>
          <a:prstGeom prst="rect">
            <a:avLst/>
          </a:prstGeom>
        </p:spPr>
      </p:pic>
      <p:sp>
        <p:nvSpPr>
          <p:cNvPr id="31" name="TextBox 30"/>
          <p:cNvSpPr txBox="1"/>
          <p:nvPr/>
        </p:nvSpPr>
        <p:spPr>
          <a:xfrm>
            <a:off x="4273277" y="5311429"/>
            <a:ext cx="1828800" cy="329184"/>
          </a:xfrm>
          <a:prstGeom prst="rect">
            <a:avLst/>
          </a:prstGeom>
          <a:noFill/>
        </p:spPr>
        <p:txBody>
          <a:bodyPr wrap="square" lIns="18288" rIns="18288" tIns="18288" bIns="18288" anchor="t">
            <a:noAutofit/>
          </a:bodyPr>
          <a:lstStyle/>
          <a:p>
            <a:pPr algn="ctr">
              <a:lnSpc>
                <a:spcPct val="110000"/>
              </a:lnSpc>
            </a:pPr>
            <a:r>
              <a:rPr sz="1200" b="0" i="0">
                <a:solidFill>
                  <a:srgbClr val="94A3B8"/>
                </a:solidFill>
                <a:latin typeface="Inter"/>
              </a:rPr>
              <a:t>Google Business Profile</a:t>
            </a:r>
          </a:p>
        </p:txBody>
      </p:sp>
      <p:sp>
        <p:nvSpPr>
          <p:cNvPr id="32" name="Oval 31"/>
          <p:cNvSpPr/>
          <p:nvPr/>
        </p:nvSpPr>
        <p:spPr>
          <a:xfrm>
            <a:off x="3419856" y="5093208"/>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star_y.png"/>
          <p:cNvPicPr>
            <a:picLocks noChangeAspect="1"/>
          </p:cNvPicPr>
          <p:nvPr/>
        </p:nvPicPr>
        <p:blipFill>
          <a:blip r:embed="rId7"/>
          <a:stretch>
            <a:fillRect/>
          </a:stretch>
        </p:blipFill>
        <p:spPr>
          <a:xfrm>
            <a:off x="3566159" y="5239512"/>
            <a:ext cx="365760" cy="365760"/>
          </a:xfrm>
          <a:prstGeom prst="rect">
            <a:avLst/>
          </a:prstGeom>
        </p:spPr>
      </p:pic>
      <p:sp>
        <p:nvSpPr>
          <p:cNvPr id="34" name="TextBox 33"/>
          <p:cNvSpPr txBox="1"/>
          <p:nvPr/>
        </p:nvSpPr>
        <p:spPr>
          <a:xfrm>
            <a:off x="2834639" y="5769864"/>
            <a:ext cx="1828800" cy="274320"/>
          </a:xfrm>
          <a:prstGeom prst="rect">
            <a:avLst/>
          </a:prstGeom>
          <a:noFill/>
        </p:spPr>
        <p:txBody>
          <a:bodyPr wrap="square" lIns="18288" rIns="18288" tIns="18288" bIns="18288" anchor="t">
            <a:noAutofit/>
          </a:bodyPr>
          <a:lstStyle/>
          <a:p>
            <a:pPr algn="ctr">
              <a:lnSpc>
                <a:spcPct val="110000"/>
              </a:lnSpc>
            </a:pPr>
            <a:r>
              <a:rPr sz="1200" b="0" i="0">
                <a:solidFill>
                  <a:srgbClr val="94A3B8"/>
                </a:solidFill>
                <a:latin typeface="Inter"/>
              </a:rPr>
              <a:t>Yelp &amp; reviews</a:t>
            </a:r>
          </a:p>
        </p:txBody>
      </p:sp>
      <p:sp>
        <p:nvSpPr>
          <p:cNvPr id="35" name="Oval 34"/>
          <p:cNvSpPr/>
          <p:nvPr/>
        </p:nvSpPr>
        <p:spPr>
          <a:xfrm>
            <a:off x="1981218" y="4616485"/>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calendar-check_g.png"/>
          <p:cNvPicPr>
            <a:picLocks noChangeAspect="1"/>
          </p:cNvPicPr>
          <p:nvPr/>
        </p:nvPicPr>
        <p:blipFill>
          <a:blip r:embed="rId8"/>
          <a:stretch>
            <a:fillRect/>
          </a:stretch>
        </p:blipFill>
        <p:spPr>
          <a:xfrm>
            <a:off x="2127522" y="4762789"/>
            <a:ext cx="365760" cy="365760"/>
          </a:xfrm>
          <a:prstGeom prst="rect">
            <a:avLst/>
          </a:prstGeom>
        </p:spPr>
      </p:pic>
      <p:sp>
        <p:nvSpPr>
          <p:cNvPr id="37" name="TextBox 36"/>
          <p:cNvSpPr txBox="1"/>
          <p:nvPr/>
        </p:nvSpPr>
        <p:spPr>
          <a:xfrm>
            <a:off x="1396002" y="5311429"/>
            <a:ext cx="1828800" cy="329184"/>
          </a:xfrm>
          <a:prstGeom prst="rect">
            <a:avLst/>
          </a:prstGeom>
          <a:noFill/>
        </p:spPr>
        <p:txBody>
          <a:bodyPr wrap="square" lIns="18288" rIns="18288" tIns="18288" bIns="18288" anchor="t">
            <a:noAutofit/>
          </a:bodyPr>
          <a:lstStyle/>
          <a:p>
            <a:pPr algn="ctr">
              <a:lnSpc>
                <a:spcPct val="110000"/>
              </a:lnSpc>
            </a:pPr>
            <a:r>
              <a:rPr sz="1200" b="0" i="0">
                <a:solidFill>
                  <a:srgbClr val="94A3B8"/>
                </a:solidFill>
                <a:latin typeface="Inter"/>
              </a:rPr>
              <a:t>Online booking</a:t>
            </a:r>
          </a:p>
        </p:txBody>
      </p:sp>
      <p:sp>
        <p:nvSpPr>
          <p:cNvPr id="38" name="Oval 37"/>
          <p:cNvSpPr/>
          <p:nvPr/>
        </p:nvSpPr>
        <p:spPr>
          <a:xfrm>
            <a:off x="1385315" y="3465576"/>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9" name="Picture 38" descr="mail_b.png"/>
          <p:cNvPicPr>
            <a:picLocks noChangeAspect="1"/>
          </p:cNvPicPr>
          <p:nvPr/>
        </p:nvPicPr>
        <p:blipFill>
          <a:blip r:embed="rId9"/>
          <a:stretch>
            <a:fillRect/>
          </a:stretch>
        </p:blipFill>
        <p:spPr>
          <a:xfrm>
            <a:off x="1531619" y="3611880"/>
            <a:ext cx="365760" cy="365760"/>
          </a:xfrm>
          <a:prstGeom prst="rect">
            <a:avLst/>
          </a:prstGeom>
        </p:spPr>
      </p:pic>
      <p:sp>
        <p:nvSpPr>
          <p:cNvPr id="40" name="TextBox 39"/>
          <p:cNvSpPr txBox="1"/>
          <p:nvPr/>
        </p:nvSpPr>
        <p:spPr>
          <a:xfrm>
            <a:off x="800099" y="4160520"/>
            <a:ext cx="1828800" cy="329184"/>
          </a:xfrm>
          <a:prstGeom prst="rect">
            <a:avLst/>
          </a:prstGeom>
          <a:noFill/>
        </p:spPr>
        <p:txBody>
          <a:bodyPr wrap="square" lIns="18288" rIns="18288" tIns="18288" bIns="18288" anchor="t">
            <a:noAutofit/>
          </a:bodyPr>
          <a:lstStyle/>
          <a:p>
            <a:pPr algn="ctr">
              <a:lnSpc>
                <a:spcPct val="110000"/>
              </a:lnSpc>
            </a:pPr>
            <a:r>
              <a:rPr sz="1200" b="0" i="0">
                <a:solidFill>
                  <a:srgbClr val="94A3B8"/>
                </a:solidFill>
                <a:latin typeface="Inter"/>
              </a:rPr>
              <a:t>Business email</a:t>
            </a:r>
          </a:p>
        </p:txBody>
      </p:sp>
      <p:sp>
        <p:nvSpPr>
          <p:cNvPr id="41" name="Oval 40"/>
          <p:cNvSpPr/>
          <p:nvPr/>
        </p:nvSpPr>
        <p:spPr>
          <a:xfrm>
            <a:off x="1981218" y="2314666"/>
            <a:ext cx="658368" cy="658368"/>
          </a:xfrm>
          <a:prstGeom prst="ellipse">
            <a:avLst/>
          </a:prstGeom>
          <a:solidFill>
            <a:srgbClr val="1B1B2A"/>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2" name="Picture 41" descr="clock_p.png"/>
          <p:cNvPicPr>
            <a:picLocks noChangeAspect="1"/>
          </p:cNvPicPr>
          <p:nvPr/>
        </p:nvPicPr>
        <p:blipFill>
          <a:blip r:embed="rId10"/>
          <a:stretch>
            <a:fillRect/>
          </a:stretch>
        </p:blipFill>
        <p:spPr>
          <a:xfrm>
            <a:off x="2127522" y="2460970"/>
            <a:ext cx="365760" cy="365760"/>
          </a:xfrm>
          <a:prstGeom prst="rect">
            <a:avLst/>
          </a:prstGeom>
        </p:spPr>
      </p:pic>
      <p:sp>
        <p:nvSpPr>
          <p:cNvPr id="43" name="TextBox 42"/>
          <p:cNvSpPr txBox="1"/>
          <p:nvPr/>
        </p:nvSpPr>
        <p:spPr>
          <a:xfrm>
            <a:off x="1396002" y="1948906"/>
            <a:ext cx="1828800" cy="329184"/>
          </a:xfrm>
          <a:prstGeom prst="rect">
            <a:avLst/>
          </a:prstGeom>
          <a:noFill/>
        </p:spPr>
        <p:txBody>
          <a:bodyPr wrap="square" lIns="18288" rIns="18288" tIns="18288" bIns="18288" anchor="b">
            <a:noAutofit/>
          </a:bodyPr>
          <a:lstStyle/>
          <a:p>
            <a:pPr algn="ctr">
              <a:lnSpc>
                <a:spcPct val="110000"/>
              </a:lnSpc>
            </a:pPr>
            <a:r>
              <a:rPr sz="1200" b="0" i="0">
                <a:solidFill>
                  <a:srgbClr val="94A3B8"/>
                </a:solidFill>
                <a:latin typeface="Inter"/>
              </a:rPr>
              <a:t>Hours &amp; directions</a:t>
            </a:r>
          </a:p>
        </p:txBody>
      </p:sp>
      <p:sp>
        <p:nvSpPr>
          <p:cNvPr id="44" name="Rounded Rectangle 43"/>
          <p:cNvSpPr/>
          <p:nvPr/>
        </p:nvSpPr>
        <p:spPr>
          <a:xfrm>
            <a:off x="7635240" y="1874519"/>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5" name="Picture 44" descr="link_b.png"/>
          <p:cNvPicPr>
            <a:picLocks noChangeAspect="1"/>
          </p:cNvPicPr>
          <p:nvPr/>
        </p:nvPicPr>
        <p:blipFill>
          <a:blip r:embed="rId11"/>
          <a:stretch>
            <a:fillRect/>
          </a:stretch>
        </p:blipFill>
        <p:spPr>
          <a:xfrm>
            <a:off x="7759964" y="1999244"/>
            <a:ext cx="317479" cy="317479"/>
          </a:xfrm>
          <a:prstGeom prst="rect">
            <a:avLst/>
          </a:prstGeom>
        </p:spPr>
      </p:pic>
      <p:sp>
        <p:nvSpPr>
          <p:cNvPr id="46" name="TextBox 45"/>
          <p:cNvSpPr txBox="1"/>
          <p:nvPr/>
        </p:nvSpPr>
        <p:spPr>
          <a:xfrm>
            <a:off x="8366760" y="1874519"/>
            <a:ext cx="3200400" cy="566928"/>
          </a:xfrm>
          <a:prstGeom prst="rect">
            <a:avLst/>
          </a:prstGeom>
          <a:noFill/>
        </p:spPr>
        <p:txBody>
          <a:bodyPr wrap="square" lIns="18288" rIns="18288" tIns="18288" bIns="18288" anchor="ctr">
            <a:noAutofit/>
          </a:bodyPr>
          <a:lstStyle/>
          <a:p>
            <a:pPr algn="l">
              <a:lnSpc>
                <a:spcPct val="110000"/>
              </a:lnSpc>
            </a:pPr>
            <a:r>
              <a:rPr sz="1600" b="0" i="0">
                <a:solidFill>
                  <a:srgbClr val="E5E7EB"/>
                </a:solidFill>
                <a:latin typeface="Inter"/>
              </a:rPr>
              <a:t>One link in every bio, flyer, and receipt</a:t>
            </a:r>
          </a:p>
        </p:txBody>
      </p:sp>
      <p:sp>
        <p:nvSpPr>
          <p:cNvPr id="47" name="Rounded Rectangle 46"/>
          <p:cNvSpPr/>
          <p:nvPr/>
        </p:nvSpPr>
        <p:spPr>
          <a:xfrm>
            <a:off x="7635240" y="274320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8" name="Picture 47" descr="store_g.png"/>
          <p:cNvPicPr>
            <a:picLocks noChangeAspect="1"/>
          </p:cNvPicPr>
          <p:nvPr/>
        </p:nvPicPr>
        <p:blipFill>
          <a:blip r:embed="rId12"/>
          <a:stretch>
            <a:fillRect/>
          </a:stretch>
        </p:blipFill>
        <p:spPr>
          <a:xfrm>
            <a:off x="7759964" y="2867924"/>
            <a:ext cx="317479" cy="317479"/>
          </a:xfrm>
          <a:prstGeom prst="rect">
            <a:avLst/>
          </a:prstGeom>
        </p:spPr>
      </p:pic>
      <p:sp>
        <p:nvSpPr>
          <p:cNvPr id="49" name="TextBox 48"/>
          <p:cNvSpPr txBox="1"/>
          <p:nvPr/>
        </p:nvSpPr>
        <p:spPr>
          <a:xfrm>
            <a:off x="8366760" y="2743200"/>
            <a:ext cx="3200400" cy="566928"/>
          </a:xfrm>
          <a:prstGeom prst="rect">
            <a:avLst/>
          </a:prstGeom>
          <a:noFill/>
        </p:spPr>
        <p:txBody>
          <a:bodyPr wrap="square" lIns="18288" rIns="18288" tIns="18288" bIns="18288" anchor="ctr">
            <a:noAutofit/>
          </a:bodyPr>
          <a:lstStyle/>
          <a:p>
            <a:pPr algn="l">
              <a:lnSpc>
                <a:spcPct val="110000"/>
              </a:lnSpc>
            </a:pPr>
            <a:r>
              <a:rPr sz="1600" b="0" i="0">
                <a:solidFill>
                  <a:srgbClr val="E5E7EB"/>
                </a:solidFill>
                <a:latin typeface="Inter"/>
              </a:rPr>
              <a:t>One place for hours, location &amp; booking</a:t>
            </a:r>
          </a:p>
        </p:txBody>
      </p:sp>
      <p:sp>
        <p:nvSpPr>
          <p:cNvPr id="50" name="Rounded Rectangle 49"/>
          <p:cNvSpPr/>
          <p:nvPr/>
        </p:nvSpPr>
        <p:spPr>
          <a:xfrm>
            <a:off x="7635240" y="3611879"/>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1" name="Picture 50" descr="circle-check_p.png"/>
          <p:cNvPicPr>
            <a:picLocks noChangeAspect="1"/>
          </p:cNvPicPr>
          <p:nvPr/>
        </p:nvPicPr>
        <p:blipFill>
          <a:blip r:embed="rId13"/>
          <a:stretch>
            <a:fillRect/>
          </a:stretch>
        </p:blipFill>
        <p:spPr>
          <a:xfrm>
            <a:off x="7759964" y="3736604"/>
            <a:ext cx="317479" cy="317479"/>
          </a:xfrm>
          <a:prstGeom prst="rect">
            <a:avLst/>
          </a:prstGeom>
        </p:spPr>
      </p:pic>
      <p:sp>
        <p:nvSpPr>
          <p:cNvPr id="52" name="TextBox 51"/>
          <p:cNvSpPr txBox="1"/>
          <p:nvPr/>
        </p:nvSpPr>
        <p:spPr>
          <a:xfrm>
            <a:off x="8366760" y="3611879"/>
            <a:ext cx="3200400" cy="566928"/>
          </a:xfrm>
          <a:prstGeom prst="rect">
            <a:avLst/>
          </a:prstGeom>
          <a:noFill/>
        </p:spPr>
        <p:txBody>
          <a:bodyPr wrap="square" lIns="18288" rIns="18288" tIns="18288" bIns="18288" anchor="ctr">
            <a:noAutofit/>
          </a:bodyPr>
          <a:lstStyle/>
          <a:p>
            <a:pPr algn="l">
              <a:lnSpc>
                <a:spcPct val="110000"/>
              </a:lnSpc>
            </a:pPr>
            <a:r>
              <a:rPr sz="1600" b="0" i="0">
                <a:solidFill>
                  <a:srgbClr val="E5E7EB"/>
                </a:solidFill>
                <a:latin typeface="Inter"/>
              </a:rPr>
              <a:t>Update it once, and everything points to it</a:t>
            </a:r>
          </a:p>
        </p:txBody>
      </p:sp>
      <p:sp>
        <p:nvSpPr>
          <p:cNvPr id="53" name="Rounded Rectangle 52"/>
          <p:cNvSpPr/>
          <p:nvPr/>
        </p:nvSpPr>
        <p:spPr>
          <a:xfrm>
            <a:off x="7635240" y="4572000"/>
            <a:ext cx="3913632" cy="1325880"/>
          </a:xfrm>
          <a:prstGeom prst="roundRect">
            <a:avLst>
              <a:gd name="adj" fmla="val 1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7863840" y="4645152"/>
            <a:ext cx="1280160" cy="731520"/>
          </a:xfrm>
          <a:prstGeom prst="rect">
            <a:avLst/>
          </a:prstGeom>
          <a:noFill/>
        </p:spPr>
        <p:txBody>
          <a:bodyPr wrap="square" lIns="18288" rIns="18288" tIns="18288" bIns="18288" anchor="ctr">
            <a:noAutofit/>
          </a:bodyPr>
          <a:lstStyle/>
          <a:p>
            <a:pPr algn="l">
              <a:lnSpc>
                <a:spcPct val="110000"/>
              </a:lnSpc>
            </a:pPr>
            <a:r>
              <a:rPr sz="3600" b="1" i="0">
                <a:solidFill>
                  <a:srgbClr val="A78BFA"/>
                </a:solidFill>
                <a:latin typeface="Inter"/>
              </a:rPr>
              <a:t>64%</a:t>
            </a:r>
          </a:p>
        </p:txBody>
      </p:sp>
      <p:sp>
        <p:nvSpPr>
          <p:cNvPr id="55" name="TextBox 54"/>
          <p:cNvSpPr txBox="1"/>
          <p:nvPr/>
        </p:nvSpPr>
        <p:spPr>
          <a:xfrm>
            <a:off x="9098280" y="4663440"/>
            <a:ext cx="2331720" cy="1188720"/>
          </a:xfrm>
          <a:prstGeom prst="rect">
            <a:avLst/>
          </a:prstGeom>
          <a:noFill/>
        </p:spPr>
        <p:txBody>
          <a:bodyPr wrap="square" lIns="18288" rIns="18288" tIns="18288" bIns="18288" anchor="ctr">
            <a:noAutofit/>
          </a:bodyPr>
          <a:lstStyle/>
          <a:p>
            <a:pPr algn="l">
              <a:lnSpc>
                <a:spcPct val="110000"/>
              </a:lnSpc>
            </a:pPr>
            <a:r>
              <a:rPr sz="1250" b="0" i="0">
                <a:solidFill>
                  <a:srgbClr val="94A3B8"/>
                </a:solidFill>
                <a:latin typeface="Inter"/>
              </a:rPr>
              <a:t>say businesses with many points of online presence are more credible than those with only a few.</a:t>
            </a:r>
          </a:p>
        </p:txBody>
      </p:sp>
      <p:sp>
        <p:nvSpPr>
          <p:cNvPr id="56" name="TextBox 55"/>
          <p:cNvSpPr txBox="1"/>
          <p:nvPr/>
        </p:nvSpPr>
        <p:spPr>
          <a:xfrm>
            <a:off x="640080" y="6108192"/>
            <a:ext cx="10881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Source: 451 Research, commissioned by Verisign, “Websites, Branded Email Remain Key to SMB Internet Services” (2020).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FROM SEARCH TO FRONT DOOR</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Local searchers are ready to walk in</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5</a:t>
            </a:r>
          </a:p>
        </p:txBody>
      </p:sp>
      <p:sp>
        <p:nvSpPr>
          <p:cNvPr id="10" name="Rounded Rectangle 9"/>
          <p:cNvSpPr/>
          <p:nvPr/>
        </p:nvSpPr>
        <p:spPr>
          <a:xfrm>
            <a:off x="640080" y="1828800"/>
            <a:ext cx="4846320" cy="141732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1828800"/>
            <a:ext cx="1737360" cy="1417320"/>
          </a:xfrm>
          <a:prstGeom prst="rect">
            <a:avLst/>
          </a:prstGeom>
          <a:noFill/>
        </p:spPr>
        <p:txBody>
          <a:bodyPr wrap="square" lIns="18288" rIns="18288" tIns="18288" bIns="18288" anchor="ctr">
            <a:noAutofit/>
          </a:bodyPr>
          <a:lstStyle/>
          <a:p>
            <a:pPr algn="l">
              <a:lnSpc>
                <a:spcPct val="110000"/>
              </a:lnSpc>
            </a:pPr>
            <a:r>
              <a:rPr sz="4600" b="1" i="0">
                <a:solidFill>
                  <a:srgbClr val="34D399"/>
                </a:solidFill>
                <a:latin typeface="Inter"/>
              </a:rPr>
              <a:t>76%</a:t>
            </a:r>
          </a:p>
        </p:txBody>
      </p:sp>
      <p:sp>
        <p:nvSpPr>
          <p:cNvPr id="12" name="TextBox 11"/>
          <p:cNvSpPr txBox="1"/>
          <p:nvPr/>
        </p:nvSpPr>
        <p:spPr>
          <a:xfrm>
            <a:off x="2606040" y="1920240"/>
            <a:ext cx="2743200" cy="1234440"/>
          </a:xfrm>
          <a:prstGeom prst="rect">
            <a:avLst/>
          </a:prstGeom>
          <a:noFill/>
        </p:spPr>
        <p:txBody>
          <a:bodyPr wrap="square" lIns="18288" rIns="18288" tIns="18288" bIns="18288" anchor="ctr">
            <a:noAutofit/>
          </a:bodyPr>
          <a:lstStyle/>
          <a:p>
            <a:pPr algn="l">
              <a:lnSpc>
                <a:spcPct val="110000"/>
              </a:lnSpc>
            </a:pPr>
            <a:r>
              <a:rPr sz="1500" b="0" i="0">
                <a:solidFill>
                  <a:srgbClr val="E5E7EB"/>
                </a:solidFill>
                <a:latin typeface="Inter"/>
              </a:rPr>
              <a:t>of people who search on their phone for something nearby visit a business within a day.</a:t>
            </a:r>
          </a:p>
        </p:txBody>
      </p:sp>
      <p:sp>
        <p:nvSpPr>
          <p:cNvPr id="13" name="Rounded Rectangle 12"/>
          <p:cNvSpPr/>
          <p:nvPr/>
        </p:nvSpPr>
        <p:spPr>
          <a:xfrm>
            <a:off x="640080" y="3429000"/>
            <a:ext cx="4846320" cy="141732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68680" y="3429000"/>
            <a:ext cx="1737360" cy="1417320"/>
          </a:xfrm>
          <a:prstGeom prst="rect">
            <a:avLst/>
          </a:prstGeom>
          <a:noFill/>
        </p:spPr>
        <p:txBody>
          <a:bodyPr wrap="square" lIns="18288" rIns="18288" tIns="18288" bIns="18288" anchor="ctr">
            <a:noAutofit/>
          </a:bodyPr>
          <a:lstStyle/>
          <a:p>
            <a:pPr algn="l">
              <a:lnSpc>
                <a:spcPct val="110000"/>
              </a:lnSpc>
            </a:pPr>
            <a:r>
              <a:rPr sz="4600" b="1" i="0">
                <a:solidFill>
                  <a:srgbClr val="60A5FA"/>
                </a:solidFill>
                <a:latin typeface="Inter"/>
              </a:rPr>
              <a:t>28%</a:t>
            </a:r>
          </a:p>
        </p:txBody>
      </p:sp>
      <p:sp>
        <p:nvSpPr>
          <p:cNvPr id="15" name="TextBox 14"/>
          <p:cNvSpPr txBox="1"/>
          <p:nvPr/>
        </p:nvSpPr>
        <p:spPr>
          <a:xfrm>
            <a:off x="2606040" y="3520440"/>
            <a:ext cx="2743200" cy="1234440"/>
          </a:xfrm>
          <a:prstGeom prst="rect">
            <a:avLst/>
          </a:prstGeom>
          <a:noFill/>
        </p:spPr>
        <p:txBody>
          <a:bodyPr wrap="square" lIns="18288" rIns="18288" tIns="18288" bIns="18288" anchor="ctr">
            <a:noAutofit/>
          </a:bodyPr>
          <a:lstStyle/>
          <a:p>
            <a:pPr algn="l">
              <a:lnSpc>
                <a:spcPct val="110000"/>
              </a:lnSpc>
            </a:pPr>
            <a:r>
              <a:rPr sz="1500" b="0" i="0">
                <a:solidFill>
                  <a:srgbClr val="E5E7EB"/>
                </a:solidFill>
                <a:latin typeface="Inter"/>
              </a:rPr>
              <a:t>of those searches for something nearby result in a purchase.</a:t>
            </a:r>
          </a:p>
        </p:txBody>
      </p:sp>
      <p:sp>
        <p:nvSpPr>
          <p:cNvPr id="16" name="Rounded Rectangle 15"/>
          <p:cNvSpPr/>
          <p:nvPr/>
        </p:nvSpPr>
        <p:spPr>
          <a:xfrm>
            <a:off x="5989320" y="18288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search_b.png"/>
          <p:cNvPicPr>
            <a:picLocks noChangeAspect="1"/>
          </p:cNvPicPr>
          <p:nvPr/>
        </p:nvPicPr>
        <p:blipFill>
          <a:blip r:embed="rId3"/>
          <a:stretch>
            <a:fillRect/>
          </a:stretch>
        </p:blipFill>
        <p:spPr>
          <a:xfrm>
            <a:off x="6130137" y="1969617"/>
            <a:ext cx="358444" cy="358444"/>
          </a:xfrm>
          <a:prstGeom prst="rect">
            <a:avLst/>
          </a:prstGeom>
        </p:spPr>
      </p:pic>
      <p:sp>
        <p:nvSpPr>
          <p:cNvPr id="18" name="TextBox 17"/>
          <p:cNvSpPr txBox="1"/>
          <p:nvPr/>
        </p:nvSpPr>
        <p:spPr>
          <a:xfrm>
            <a:off x="6812280" y="1810512"/>
            <a:ext cx="43891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Search</a:t>
            </a:r>
          </a:p>
        </p:txBody>
      </p:sp>
      <p:sp>
        <p:nvSpPr>
          <p:cNvPr id="19" name="TextBox 18"/>
          <p:cNvSpPr txBox="1"/>
          <p:nvPr/>
        </p:nvSpPr>
        <p:spPr>
          <a:xfrm>
            <a:off x="6812280" y="2157984"/>
            <a:ext cx="4389120" cy="310896"/>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“bakery near me”</a:t>
            </a:r>
          </a:p>
        </p:txBody>
      </p:sp>
      <p:cxnSp>
        <p:nvCxnSpPr>
          <p:cNvPr id="20" name="Connector 19"/>
          <p:cNvCxnSpPr/>
          <p:nvPr/>
        </p:nvCxnSpPr>
        <p:spPr>
          <a:xfrm>
            <a:off x="6309359" y="2487168"/>
            <a:ext cx="0" cy="146304"/>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5989320" y="265176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map_p.png"/>
          <p:cNvPicPr>
            <a:picLocks noChangeAspect="1"/>
          </p:cNvPicPr>
          <p:nvPr/>
        </p:nvPicPr>
        <p:blipFill>
          <a:blip r:embed="rId4"/>
          <a:stretch>
            <a:fillRect/>
          </a:stretch>
        </p:blipFill>
        <p:spPr>
          <a:xfrm>
            <a:off x="6130137" y="2792577"/>
            <a:ext cx="358444" cy="358444"/>
          </a:xfrm>
          <a:prstGeom prst="rect">
            <a:avLst/>
          </a:prstGeom>
        </p:spPr>
      </p:pic>
      <p:sp>
        <p:nvSpPr>
          <p:cNvPr id="23" name="TextBox 22"/>
          <p:cNvSpPr txBox="1"/>
          <p:nvPr/>
        </p:nvSpPr>
        <p:spPr>
          <a:xfrm>
            <a:off x="6812280" y="2633472"/>
            <a:ext cx="43891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Find you</a:t>
            </a:r>
          </a:p>
        </p:txBody>
      </p:sp>
      <p:sp>
        <p:nvSpPr>
          <p:cNvPr id="24" name="TextBox 23"/>
          <p:cNvSpPr txBox="1"/>
          <p:nvPr/>
        </p:nvSpPr>
        <p:spPr>
          <a:xfrm>
            <a:off x="6812280" y="2980944"/>
            <a:ext cx="4389120" cy="310896"/>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Maps &amp; your profile</a:t>
            </a:r>
          </a:p>
        </p:txBody>
      </p:sp>
      <p:cxnSp>
        <p:nvCxnSpPr>
          <p:cNvPr id="25" name="Connector 24"/>
          <p:cNvCxnSpPr/>
          <p:nvPr/>
        </p:nvCxnSpPr>
        <p:spPr>
          <a:xfrm>
            <a:off x="6309359" y="3310128"/>
            <a:ext cx="0" cy="146304"/>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5989320" y="34747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mouse-pointer-click_k.png"/>
          <p:cNvPicPr>
            <a:picLocks noChangeAspect="1"/>
          </p:cNvPicPr>
          <p:nvPr/>
        </p:nvPicPr>
        <p:blipFill>
          <a:blip r:embed="rId5"/>
          <a:stretch>
            <a:fillRect/>
          </a:stretch>
        </p:blipFill>
        <p:spPr>
          <a:xfrm>
            <a:off x="6130137" y="3615537"/>
            <a:ext cx="358444" cy="358444"/>
          </a:xfrm>
          <a:prstGeom prst="rect">
            <a:avLst/>
          </a:prstGeom>
        </p:spPr>
      </p:pic>
      <p:sp>
        <p:nvSpPr>
          <p:cNvPr id="28" name="TextBox 27"/>
          <p:cNvSpPr txBox="1"/>
          <p:nvPr/>
        </p:nvSpPr>
        <p:spPr>
          <a:xfrm>
            <a:off x="6812280" y="3456432"/>
            <a:ext cx="43891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Tap your site</a:t>
            </a:r>
          </a:p>
        </p:txBody>
      </p:sp>
      <p:sp>
        <p:nvSpPr>
          <p:cNvPr id="29" name="TextBox 28"/>
          <p:cNvSpPr txBox="1"/>
          <p:nvPr/>
        </p:nvSpPr>
        <p:spPr>
          <a:xfrm>
            <a:off x="6812280" y="3803904"/>
            <a:ext cx="4389120" cy="310896"/>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Hours, directions, Book</a:t>
            </a:r>
          </a:p>
        </p:txBody>
      </p:sp>
      <p:cxnSp>
        <p:nvCxnSpPr>
          <p:cNvPr id="30" name="Connector 29"/>
          <p:cNvCxnSpPr/>
          <p:nvPr/>
        </p:nvCxnSpPr>
        <p:spPr>
          <a:xfrm>
            <a:off x="6309359" y="4133087"/>
            <a:ext cx="0" cy="146305"/>
          </a:xfrm>
          <a:prstGeom prst="line">
            <a:avLst/>
          </a:prstGeom>
          <a:ln w="25400">
            <a:solidFill>
              <a:srgbClr val="4C4A7A"/>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5989320" y="429768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footprints_g.png"/>
          <p:cNvPicPr>
            <a:picLocks noChangeAspect="1"/>
          </p:cNvPicPr>
          <p:nvPr/>
        </p:nvPicPr>
        <p:blipFill>
          <a:blip r:embed="rId6"/>
          <a:stretch>
            <a:fillRect/>
          </a:stretch>
        </p:blipFill>
        <p:spPr>
          <a:xfrm>
            <a:off x="6130137" y="4438497"/>
            <a:ext cx="358444" cy="358444"/>
          </a:xfrm>
          <a:prstGeom prst="rect">
            <a:avLst/>
          </a:prstGeom>
        </p:spPr>
      </p:pic>
      <p:sp>
        <p:nvSpPr>
          <p:cNvPr id="33" name="TextBox 32"/>
          <p:cNvSpPr txBox="1"/>
          <p:nvPr/>
        </p:nvSpPr>
        <p:spPr>
          <a:xfrm>
            <a:off x="6812280" y="4279392"/>
            <a:ext cx="43891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Walk in</a:t>
            </a:r>
          </a:p>
        </p:txBody>
      </p:sp>
      <p:sp>
        <p:nvSpPr>
          <p:cNvPr id="34" name="TextBox 33"/>
          <p:cNvSpPr txBox="1"/>
          <p:nvPr/>
        </p:nvSpPr>
        <p:spPr>
          <a:xfrm>
            <a:off x="6812280" y="4626864"/>
            <a:ext cx="4389120" cy="310896"/>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or show up to their booking</a:t>
            </a:r>
          </a:p>
        </p:txBody>
      </p:sp>
      <p:sp>
        <p:nvSpPr>
          <p:cNvPr id="35" name="Rounded Rectangle 34"/>
          <p:cNvSpPr/>
          <p:nvPr/>
        </p:nvSpPr>
        <p:spPr>
          <a:xfrm>
            <a:off x="640080" y="5166360"/>
            <a:ext cx="10908792" cy="731520"/>
          </a:xfrm>
          <a:prstGeom prst="roundRect">
            <a:avLst>
              <a:gd name="adj" fmla="val 20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868680" y="5166360"/>
            <a:ext cx="10515600" cy="731520"/>
          </a:xfrm>
          <a:prstGeom prst="rect">
            <a:avLst/>
          </a:prstGeom>
          <a:noFill/>
        </p:spPr>
        <p:txBody>
          <a:bodyPr wrap="square" lIns="18288" rIns="18288" tIns="18288" bIns="18288" anchor="ctr">
            <a:noAutofit/>
          </a:bodyPr>
          <a:lstStyle/>
          <a:p>
            <a:pPr algn="ctr">
              <a:lnSpc>
                <a:spcPct val="110000"/>
              </a:lnSpc>
            </a:pPr>
            <a:r>
              <a:rPr sz="1600" b="0" i="0">
                <a:solidFill>
                  <a:srgbClr val="E5E7EB"/>
                </a:solidFill>
                <a:latin typeface="Inter"/>
              </a:rPr>
              <a:t>Your domain makes sure that last tap lands on a page </a:t>
            </a:r>
            <a:r>
              <a:rPr sz="1600" b="1" i="0">
                <a:solidFill>
                  <a:srgbClr val="FFFFFF"/>
                </a:solidFill>
                <a:latin typeface="Inter"/>
              </a:rPr>
              <a:t>you</a:t>
            </a:r>
            <a:r>
              <a:rPr sz="1600" b="0" i="0">
                <a:solidFill>
                  <a:srgbClr val="E5E7EB"/>
                </a:solidFill>
                <a:latin typeface="Inter"/>
              </a:rPr>
              <a:t> control, with a clear “Book” button.</a:t>
            </a:r>
          </a:p>
        </p:txBody>
      </p:sp>
      <p:sp>
        <p:nvSpPr>
          <p:cNvPr id="37" name="TextBox 36"/>
          <p:cNvSpPr txBox="1"/>
          <p:nvPr/>
        </p:nvSpPr>
        <p:spPr>
          <a:xfrm>
            <a:off x="640080" y="6053328"/>
            <a:ext cx="10881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Source: Think with Google, “How Mobile Search Connects Consumers to Stores” (2016).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IF YOU HAVE A SITE THAT DOESN’T REALLY WORK</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Turn your placeholder into a front door</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6</a:t>
            </a:r>
          </a:p>
        </p:txBody>
      </p:sp>
      <p:sp>
        <p:nvSpPr>
          <p:cNvPr id="10" name="Rounded Rectangle 9"/>
          <p:cNvSpPr/>
          <p:nvPr/>
        </p:nvSpPr>
        <p:spPr>
          <a:xfrm>
            <a:off x="640080" y="1874519"/>
            <a:ext cx="2743200" cy="2103120"/>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640080" y="1874519"/>
            <a:ext cx="274320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640080" y="2103120"/>
            <a:ext cx="274320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77240" y="2002536"/>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960120" y="2002536"/>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1143000" y="2002536"/>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1417319" y="1947672"/>
            <a:ext cx="1783080"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554480" y="1947672"/>
            <a:ext cx="1554480" cy="237744"/>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yourbusiness.com</a:t>
            </a:r>
          </a:p>
        </p:txBody>
      </p:sp>
      <p:sp>
        <p:nvSpPr>
          <p:cNvPr id="18" name="TextBox 17"/>
          <p:cNvSpPr txBox="1"/>
          <p:nvPr/>
        </p:nvSpPr>
        <p:spPr>
          <a:xfrm>
            <a:off x="640080" y="2377440"/>
            <a:ext cx="2743200" cy="1097280"/>
          </a:xfrm>
          <a:prstGeom prst="rect">
            <a:avLst/>
          </a:prstGeom>
          <a:noFill/>
        </p:spPr>
        <p:txBody>
          <a:bodyPr wrap="square" lIns="18288" rIns="18288" tIns="18288" bIns="18288" anchor="ctr">
            <a:noAutofit/>
          </a:bodyPr>
          <a:lstStyle/>
          <a:p>
            <a:pPr algn="ctr">
              <a:lnSpc>
                <a:spcPct val="110000"/>
              </a:lnSpc>
            </a:pPr>
            <a:r>
              <a:rPr sz="1800" b="0" i="1">
                <a:solidFill>
                  <a:srgbClr val="64748B"/>
                </a:solidFill>
                <a:latin typeface="Inter"/>
              </a:rPr>
              <a:t>Coming soon…</a:t>
            </a:r>
          </a:p>
        </p:txBody>
      </p:sp>
      <p:sp>
        <p:nvSpPr>
          <p:cNvPr id="19" name="TextBox 18"/>
          <p:cNvSpPr txBox="1"/>
          <p:nvPr/>
        </p:nvSpPr>
        <p:spPr>
          <a:xfrm>
            <a:off x="640080" y="4069080"/>
            <a:ext cx="2743200" cy="320040"/>
          </a:xfrm>
          <a:prstGeom prst="rect">
            <a:avLst/>
          </a:prstGeom>
          <a:noFill/>
        </p:spPr>
        <p:txBody>
          <a:bodyPr wrap="square" lIns="18288" rIns="18288" tIns="18288" bIns="18288" anchor="t">
            <a:noAutofit/>
          </a:bodyPr>
          <a:lstStyle/>
          <a:p>
            <a:pPr algn="ctr">
              <a:lnSpc>
                <a:spcPct val="110000"/>
              </a:lnSpc>
            </a:pPr>
            <a:r>
              <a:rPr sz="1200" b="1" i="0">
                <a:solidFill>
                  <a:srgbClr val="F87171"/>
                </a:solidFill>
                <a:latin typeface="Inter"/>
              </a:rPr>
              <a:t>BEFORE</a:t>
            </a:r>
          </a:p>
        </p:txBody>
      </p:sp>
      <p:pic>
        <p:nvPicPr>
          <p:cNvPr id="20" name="Picture 19" descr="arrow-right_w.png"/>
          <p:cNvPicPr>
            <a:picLocks noChangeAspect="1"/>
          </p:cNvPicPr>
          <p:nvPr/>
        </p:nvPicPr>
        <p:blipFill>
          <a:blip r:embed="rId3"/>
          <a:stretch>
            <a:fillRect/>
          </a:stretch>
        </p:blipFill>
        <p:spPr>
          <a:xfrm>
            <a:off x="3520440" y="2697480"/>
            <a:ext cx="457200" cy="457200"/>
          </a:xfrm>
          <a:prstGeom prst="rect">
            <a:avLst/>
          </a:prstGeom>
        </p:spPr>
      </p:pic>
      <p:sp>
        <p:nvSpPr>
          <p:cNvPr id="21" name="Rounded Rectangle 20"/>
          <p:cNvSpPr/>
          <p:nvPr/>
        </p:nvSpPr>
        <p:spPr>
          <a:xfrm>
            <a:off x="4114800" y="1874519"/>
            <a:ext cx="3108960" cy="2103120"/>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4114800" y="1874519"/>
            <a:ext cx="310896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4114800" y="2103120"/>
            <a:ext cx="310896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4251960" y="2002536"/>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4434840" y="2002536"/>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Oval 25"/>
          <p:cNvSpPr/>
          <p:nvPr/>
        </p:nvSpPr>
        <p:spPr>
          <a:xfrm>
            <a:off x="4617720" y="2002536"/>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4892040" y="1947672"/>
            <a:ext cx="2148839"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5029200" y="1947672"/>
            <a:ext cx="1920239" cy="237744"/>
          </a:xfrm>
          <a:prstGeom prst="rect">
            <a:avLst/>
          </a:prstGeom>
          <a:noFill/>
        </p:spPr>
        <p:txBody>
          <a:bodyPr wrap="square" lIns="18288" rIns="18288" tIns="18288" bIns="18288" anchor="ctr">
            <a:noAutofit/>
          </a:bodyPr>
          <a:lstStyle/>
          <a:p>
            <a:pPr algn="l">
              <a:lnSpc>
                <a:spcPct val="110000"/>
              </a:lnSpc>
            </a:pPr>
            <a:r>
              <a:rPr sz="1100" b="0" i="0">
                <a:solidFill>
                  <a:srgbClr val="E5E7EB"/>
                </a:solidFill>
                <a:latin typeface="Inter"/>
              </a:rPr>
              <a:t>yourbusiness.com</a:t>
            </a:r>
          </a:p>
        </p:txBody>
      </p:sp>
      <p:sp>
        <p:nvSpPr>
          <p:cNvPr id="29" name="TextBox 28"/>
          <p:cNvSpPr txBox="1"/>
          <p:nvPr/>
        </p:nvSpPr>
        <p:spPr>
          <a:xfrm>
            <a:off x="4297680" y="2331720"/>
            <a:ext cx="2743200" cy="320040"/>
          </a:xfrm>
          <a:prstGeom prst="rect">
            <a:avLst/>
          </a:prstGeom>
          <a:noFill/>
        </p:spPr>
        <p:txBody>
          <a:bodyPr wrap="square" lIns="18288" rIns="18288" tIns="18288" bIns="18288" anchor="t">
            <a:noAutofit/>
          </a:bodyPr>
          <a:lstStyle/>
          <a:p>
            <a:pPr algn="l">
              <a:lnSpc>
                <a:spcPct val="110000"/>
              </a:lnSpc>
            </a:pPr>
            <a:r>
              <a:rPr sz="1400" b="1" i="0">
                <a:solidFill>
                  <a:srgbClr val="FFFFFF"/>
                </a:solidFill>
                <a:latin typeface="Inter"/>
              </a:rPr>
              <a:t>Maple Street Bakery</a:t>
            </a:r>
          </a:p>
        </p:txBody>
      </p:sp>
      <p:pic>
        <p:nvPicPr>
          <p:cNvPr id="30" name="Picture 29" descr="clock_p.png"/>
          <p:cNvPicPr>
            <a:picLocks noChangeAspect="1"/>
          </p:cNvPicPr>
          <p:nvPr/>
        </p:nvPicPr>
        <p:blipFill>
          <a:blip r:embed="rId4"/>
          <a:stretch>
            <a:fillRect/>
          </a:stretch>
        </p:blipFill>
        <p:spPr>
          <a:xfrm>
            <a:off x="4297680" y="2715768"/>
            <a:ext cx="219456" cy="219456"/>
          </a:xfrm>
          <a:prstGeom prst="rect">
            <a:avLst/>
          </a:prstGeom>
        </p:spPr>
      </p:pic>
      <p:sp>
        <p:nvSpPr>
          <p:cNvPr id="31" name="TextBox 30"/>
          <p:cNvSpPr txBox="1"/>
          <p:nvPr/>
        </p:nvSpPr>
        <p:spPr>
          <a:xfrm>
            <a:off x="4572000" y="2679192"/>
            <a:ext cx="2468880" cy="292608"/>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Open today 7am–3pm</a:t>
            </a:r>
          </a:p>
        </p:txBody>
      </p:sp>
      <p:pic>
        <p:nvPicPr>
          <p:cNvPr id="32" name="Picture 31" descr="map-pin_g.png"/>
          <p:cNvPicPr>
            <a:picLocks noChangeAspect="1"/>
          </p:cNvPicPr>
          <p:nvPr/>
        </p:nvPicPr>
        <p:blipFill>
          <a:blip r:embed="rId5"/>
          <a:stretch>
            <a:fillRect/>
          </a:stretch>
        </p:blipFill>
        <p:spPr>
          <a:xfrm>
            <a:off x="4297680" y="3017520"/>
            <a:ext cx="219456" cy="219456"/>
          </a:xfrm>
          <a:prstGeom prst="rect">
            <a:avLst/>
          </a:prstGeom>
        </p:spPr>
      </p:pic>
      <p:sp>
        <p:nvSpPr>
          <p:cNvPr id="33" name="TextBox 32"/>
          <p:cNvSpPr txBox="1"/>
          <p:nvPr/>
        </p:nvSpPr>
        <p:spPr>
          <a:xfrm>
            <a:off x="4572000" y="2980944"/>
            <a:ext cx="2468880" cy="292608"/>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123 Maple St · Directions</a:t>
            </a:r>
          </a:p>
        </p:txBody>
      </p:sp>
      <p:sp>
        <p:nvSpPr>
          <p:cNvPr id="34" name="Rounded Rectangle 33"/>
          <p:cNvSpPr/>
          <p:nvPr/>
        </p:nvSpPr>
        <p:spPr>
          <a:xfrm>
            <a:off x="4297680" y="3401568"/>
            <a:ext cx="1371600" cy="384048"/>
          </a:xfrm>
          <a:prstGeom prst="roundRect">
            <a:avLst>
              <a:gd name="adj" fmla="val 30000"/>
            </a:avLst>
          </a:prstGeom>
          <a:gradFill rotWithShape="1">
            <a:gsLst>
              <a:gs pos="0">
                <a:srgbClr val="8B5CF6"/>
              </a:gs>
              <a:gs pos="100000">
                <a:srgbClr val="3B82F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297680" y="3401568"/>
            <a:ext cx="1371600" cy="384048"/>
          </a:xfrm>
          <a:prstGeom prst="rect">
            <a:avLst/>
          </a:prstGeom>
          <a:noFill/>
        </p:spPr>
        <p:txBody>
          <a:bodyPr wrap="square" lIns="18288" rIns="18288" tIns="18288" bIns="18288" anchor="ctr">
            <a:noAutofit/>
          </a:bodyPr>
          <a:lstStyle/>
          <a:p>
            <a:pPr algn="ctr">
              <a:lnSpc>
                <a:spcPct val="110000"/>
              </a:lnSpc>
            </a:pPr>
            <a:r>
              <a:rPr sz="1200" b="1" i="0">
                <a:solidFill>
                  <a:srgbClr val="FFFFFF"/>
                </a:solidFill>
                <a:latin typeface="Inter"/>
              </a:rPr>
              <a:t>Book / Order</a:t>
            </a:r>
          </a:p>
        </p:txBody>
      </p:sp>
      <p:pic>
        <p:nvPicPr>
          <p:cNvPr id="36" name="Picture 35" descr="camera_w.png"/>
          <p:cNvPicPr>
            <a:picLocks noChangeAspect="1"/>
          </p:cNvPicPr>
          <p:nvPr/>
        </p:nvPicPr>
        <p:blipFill>
          <a:blip r:embed="rId6"/>
          <a:stretch>
            <a:fillRect/>
          </a:stretch>
        </p:blipFill>
        <p:spPr>
          <a:xfrm>
            <a:off x="5943600" y="3483864"/>
            <a:ext cx="237744" cy="237744"/>
          </a:xfrm>
          <a:prstGeom prst="rect">
            <a:avLst/>
          </a:prstGeom>
        </p:spPr>
      </p:pic>
      <p:pic>
        <p:nvPicPr>
          <p:cNvPr id="37" name="Picture 36" descr="heart-handshake_w.png"/>
          <p:cNvPicPr>
            <a:picLocks noChangeAspect="1"/>
          </p:cNvPicPr>
          <p:nvPr/>
        </p:nvPicPr>
        <p:blipFill>
          <a:blip r:embed="rId7"/>
          <a:stretch>
            <a:fillRect/>
          </a:stretch>
        </p:blipFill>
        <p:spPr>
          <a:xfrm>
            <a:off x="6309360" y="3483864"/>
            <a:ext cx="237744" cy="237744"/>
          </a:xfrm>
          <a:prstGeom prst="rect">
            <a:avLst/>
          </a:prstGeom>
        </p:spPr>
      </p:pic>
      <p:pic>
        <p:nvPicPr>
          <p:cNvPr id="38" name="Picture 37" descr="star_w.png"/>
          <p:cNvPicPr>
            <a:picLocks noChangeAspect="1"/>
          </p:cNvPicPr>
          <p:nvPr/>
        </p:nvPicPr>
        <p:blipFill>
          <a:blip r:embed="rId8"/>
          <a:stretch>
            <a:fillRect/>
          </a:stretch>
        </p:blipFill>
        <p:spPr>
          <a:xfrm>
            <a:off x="6675120" y="3483864"/>
            <a:ext cx="237744" cy="237744"/>
          </a:xfrm>
          <a:prstGeom prst="rect">
            <a:avLst/>
          </a:prstGeom>
        </p:spPr>
      </p:pic>
      <p:sp>
        <p:nvSpPr>
          <p:cNvPr id="39" name="TextBox 38"/>
          <p:cNvSpPr txBox="1"/>
          <p:nvPr/>
        </p:nvSpPr>
        <p:spPr>
          <a:xfrm>
            <a:off x="4114800" y="4069080"/>
            <a:ext cx="3108960" cy="320040"/>
          </a:xfrm>
          <a:prstGeom prst="rect">
            <a:avLst/>
          </a:prstGeom>
          <a:noFill/>
        </p:spPr>
        <p:txBody>
          <a:bodyPr wrap="square" lIns="18288" rIns="18288" tIns="18288" bIns="18288" anchor="t">
            <a:noAutofit/>
          </a:bodyPr>
          <a:lstStyle/>
          <a:p>
            <a:pPr algn="ctr">
              <a:lnSpc>
                <a:spcPct val="110000"/>
              </a:lnSpc>
            </a:pPr>
            <a:r>
              <a:rPr sz="1200" b="1" i="0">
                <a:solidFill>
                  <a:srgbClr val="34D399"/>
                </a:solidFill>
                <a:latin typeface="Inter"/>
              </a:rPr>
              <a:t>AFTER</a:t>
            </a:r>
          </a:p>
        </p:txBody>
      </p:sp>
      <p:sp>
        <p:nvSpPr>
          <p:cNvPr id="40" name="Rounded Rectangle 39"/>
          <p:cNvSpPr/>
          <p:nvPr/>
        </p:nvSpPr>
        <p:spPr>
          <a:xfrm>
            <a:off x="7635240" y="182880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1" name="Picture 40" descr="key-round_p.png"/>
          <p:cNvPicPr>
            <a:picLocks noChangeAspect="1"/>
          </p:cNvPicPr>
          <p:nvPr/>
        </p:nvPicPr>
        <p:blipFill>
          <a:blip r:embed="rId9"/>
          <a:stretch>
            <a:fillRect/>
          </a:stretch>
        </p:blipFill>
        <p:spPr>
          <a:xfrm>
            <a:off x="7759964" y="1953524"/>
            <a:ext cx="317479" cy="317479"/>
          </a:xfrm>
          <a:prstGeom prst="rect">
            <a:avLst/>
          </a:prstGeom>
        </p:spPr>
      </p:pic>
      <p:sp>
        <p:nvSpPr>
          <p:cNvPr id="42" name="TextBox 41"/>
          <p:cNvSpPr txBox="1"/>
          <p:nvPr/>
        </p:nvSpPr>
        <p:spPr>
          <a:xfrm>
            <a:off x="8366760" y="1783080"/>
            <a:ext cx="3200400" cy="96012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Already own a domain? Great, we build on it. On a free builder address? Claim your own name.</a:t>
            </a:r>
          </a:p>
        </p:txBody>
      </p:sp>
      <p:sp>
        <p:nvSpPr>
          <p:cNvPr id="43" name="Rounded Rectangle 42"/>
          <p:cNvSpPr/>
          <p:nvPr/>
        </p:nvSpPr>
        <p:spPr>
          <a:xfrm>
            <a:off x="7635240" y="2852928"/>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4" name="Picture 43" descr="list-checks_g.png"/>
          <p:cNvPicPr>
            <a:picLocks noChangeAspect="1"/>
          </p:cNvPicPr>
          <p:nvPr/>
        </p:nvPicPr>
        <p:blipFill>
          <a:blip r:embed="rId10"/>
          <a:stretch>
            <a:fillRect/>
          </a:stretch>
        </p:blipFill>
        <p:spPr>
          <a:xfrm>
            <a:off x="7759964" y="2977652"/>
            <a:ext cx="317479" cy="317479"/>
          </a:xfrm>
          <a:prstGeom prst="rect">
            <a:avLst/>
          </a:prstGeom>
        </p:spPr>
      </p:pic>
      <p:sp>
        <p:nvSpPr>
          <p:cNvPr id="45" name="TextBox 44"/>
          <p:cNvSpPr txBox="1"/>
          <p:nvPr/>
        </p:nvSpPr>
        <p:spPr>
          <a:xfrm>
            <a:off x="8366760" y="2807208"/>
            <a:ext cx="3200400" cy="96012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Add the basics: hours, address &amp; map, phone, and a Book or Order button.</a:t>
            </a:r>
          </a:p>
        </p:txBody>
      </p:sp>
      <p:sp>
        <p:nvSpPr>
          <p:cNvPr id="46" name="Rounded Rectangle 45"/>
          <p:cNvSpPr/>
          <p:nvPr/>
        </p:nvSpPr>
        <p:spPr>
          <a:xfrm>
            <a:off x="7635240" y="3877056"/>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7" name="Picture 46" descr="link_b.png"/>
          <p:cNvPicPr>
            <a:picLocks noChangeAspect="1"/>
          </p:cNvPicPr>
          <p:nvPr/>
        </p:nvPicPr>
        <p:blipFill>
          <a:blip r:embed="rId11"/>
          <a:stretch>
            <a:fillRect/>
          </a:stretch>
        </p:blipFill>
        <p:spPr>
          <a:xfrm>
            <a:off x="7759964" y="4001780"/>
            <a:ext cx="317479" cy="317479"/>
          </a:xfrm>
          <a:prstGeom prst="rect">
            <a:avLst/>
          </a:prstGeom>
        </p:spPr>
      </p:pic>
      <p:sp>
        <p:nvSpPr>
          <p:cNvPr id="48" name="TextBox 47"/>
          <p:cNvSpPr txBox="1"/>
          <p:nvPr/>
        </p:nvSpPr>
        <p:spPr>
          <a:xfrm>
            <a:off x="8366760" y="3831336"/>
            <a:ext cx="3200400" cy="96012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Link every social profile to it, and link back from the site to your socials.</a:t>
            </a:r>
          </a:p>
        </p:txBody>
      </p:sp>
      <p:sp>
        <p:nvSpPr>
          <p:cNvPr id="49" name="Rounded Rectangle 48"/>
          <p:cNvSpPr/>
          <p:nvPr/>
        </p:nvSpPr>
        <p:spPr>
          <a:xfrm>
            <a:off x="640080" y="4846320"/>
            <a:ext cx="6583680" cy="1051560"/>
          </a:xfrm>
          <a:prstGeom prst="roundRect">
            <a:avLst>
              <a:gd name="adj" fmla="val 12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868680" y="4846320"/>
            <a:ext cx="6217920" cy="1051560"/>
          </a:xfrm>
          <a:prstGeom prst="rect">
            <a:avLst/>
          </a:prstGeom>
          <a:noFill/>
        </p:spPr>
        <p:txBody>
          <a:bodyPr wrap="square" lIns="18288" rIns="18288" tIns="18288" bIns="18288" anchor="ctr">
            <a:noAutofit/>
          </a:bodyPr>
          <a:lstStyle/>
          <a:p>
            <a:pPr algn="l">
              <a:lnSpc>
                <a:spcPct val="110000"/>
              </a:lnSpc>
            </a:pPr>
            <a:r>
              <a:rPr sz="1500" b="1" i="0">
                <a:solidFill>
                  <a:srgbClr val="FBBF24"/>
                </a:solidFill>
                <a:latin typeface="Inter"/>
              </a:rPr>
              <a:t>Goal: </a:t>
            </a:r>
            <a:r>
              <a:rPr sz="1500" b="0" i="0">
                <a:solidFill>
                  <a:srgbClr val="E5E7EB"/>
                </a:solidFill>
                <a:latin typeface="Inter"/>
              </a:rPr>
              <a:t>a customer can answer “Are you open, where are you, and how do I book?” in under 10 seconds.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IF YOU’RE SOCIAL-ONLY</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 built the audience. Now give it a home.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7</a:t>
            </a:r>
          </a:p>
        </p:txBody>
      </p:sp>
      <p:sp>
        <p:nvSpPr>
          <p:cNvPr id="10" name="Rounded Rectangle 9"/>
          <p:cNvSpPr/>
          <p:nvPr/>
        </p:nvSpPr>
        <p:spPr>
          <a:xfrm>
            <a:off x="822960" y="1783080"/>
            <a:ext cx="2468880" cy="3794760"/>
          </a:xfrm>
          <a:prstGeom prst="roundRect">
            <a:avLst>
              <a:gd name="adj" fmla="val 12000"/>
            </a:avLst>
          </a:prstGeom>
          <a:solidFill>
            <a:srgbClr val="101018"/>
          </a:solidFill>
          <a:ln w="1905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1691640" y="1892807"/>
            <a:ext cx="731520" cy="109728"/>
          </a:xfrm>
          <a:prstGeom prst="roundRect">
            <a:avLst>
              <a:gd name="adj" fmla="val 50000"/>
            </a:avLst>
          </a:prstGeom>
          <a:solidFill>
            <a:srgbClr val="2A2A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1691640" y="2194560"/>
            <a:ext cx="731520" cy="731520"/>
          </a:xfrm>
          <a:prstGeom prst="ellipse">
            <a:avLst/>
          </a:prstGeom>
          <a:gradFill rotWithShape="1">
            <a:gsLst>
              <a:gs pos="0">
                <a:srgbClr val="F472B6"/>
              </a:gs>
              <a:gs pos="100000">
                <a:srgbClr val="8B5CF6"/>
              </a:gs>
            </a:gsLst>
            <a:lin scaled="0" ang="189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14400" y="3017520"/>
            <a:ext cx="2286000" cy="320040"/>
          </a:xfrm>
          <a:prstGeom prst="rect">
            <a:avLst/>
          </a:prstGeom>
          <a:noFill/>
        </p:spPr>
        <p:txBody>
          <a:bodyPr wrap="square" lIns="18288" rIns="18288" tIns="18288" bIns="18288" anchor="t">
            <a:noAutofit/>
          </a:bodyPr>
          <a:lstStyle/>
          <a:p>
            <a:pPr algn="ctr">
              <a:lnSpc>
                <a:spcPct val="110000"/>
              </a:lnSpc>
            </a:pPr>
            <a:r>
              <a:rPr sz="1200" b="1" i="0">
                <a:solidFill>
                  <a:srgbClr val="FFFFFF"/>
                </a:solidFill>
                <a:latin typeface="Inter"/>
              </a:rPr>
              <a:t>maplestreetbakery</a:t>
            </a:r>
          </a:p>
        </p:txBody>
      </p:sp>
      <p:sp>
        <p:nvSpPr>
          <p:cNvPr id="14" name="TextBox 13"/>
          <p:cNvSpPr txBox="1"/>
          <p:nvPr/>
        </p:nvSpPr>
        <p:spPr>
          <a:xfrm>
            <a:off x="914400" y="3310128"/>
            <a:ext cx="2286000" cy="274320"/>
          </a:xfrm>
          <a:prstGeom prst="rect">
            <a:avLst/>
          </a:prstGeom>
          <a:noFill/>
        </p:spPr>
        <p:txBody>
          <a:bodyPr wrap="square" lIns="18288" rIns="18288" tIns="18288" bIns="18288" anchor="t">
            <a:noAutofit/>
          </a:bodyPr>
          <a:lstStyle/>
          <a:p>
            <a:pPr algn="ctr">
              <a:lnSpc>
                <a:spcPct val="110000"/>
              </a:lnSpc>
            </a:pPr>
            <a:r>
              <a:rPr sz="1000" b="0" i="0">
                <a:solidFill>
                  <a:srgbClr val="94A3B8"/>
                </a:solidFill>
                <a:latin typeface="Inter"/>
              </a:rPr>
              <a:t>Sourdough · Custom cakes</a:t>
            </a:r>
          </a:p>
        </p:txBody>
      </p:sp>
      <p:sp>
        <p:nvSpPr>
          <p:cNvPr id="15" name="Rounded Rectangle 14"/>
          <p:cNvSpPr/>
          <p:nvPr/>
        </p:nvSpPr>
        <p:spPr>
          <a:xfrm>
            <a:off x="1051560" y="3657600"/>
            <a:ext cx="2011680" cy="365760"/>
          </a:xfrm>
          <a:prstGeom prst="roundRect">
            <a:avLst>
              <a:gd name="adj" fmla="val 40000"/>
            </a:avLst>
          </a:prstGeom>
          <a:solidFill>
            <a:srgbClr val="1E1B3A"/>
          </a:solidFill>
          <a:ln w="15875">
            <a:solidFill>
              <a:srgbClr val="A78BF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link_b.png"/>
          <p:cNvPicPr>
            <a:picLocks noChangeAspect="1"/>
          </p:cNvPicPr>
          <p:nvPr/>
        </p:nvPicPr>
        <p:blipFill>
          <a:blip r:embed="rId3"/>
          <a:stretch>
            <a:fillRect/>
          </a:stretch>
        </p:blipFill>
        <p:spPr>
          <a:xfrm>
            <a:off x="1161288" y="3730752"/>
            <a:ext cx="219456" cy="219456"/>
          </a:xfrm>
          <a:prstGeom prst="rect">
            <a:avLst/>
          </a:prstGeom>
        </p:spPr>
      </p:pic>
      <p:sp>
        <p:nvSpPr>
          <p:cNvPr id="17" name="TextBox 16"/>
          <p:cNvSpPr txBox="1"/>
          <p:nvPr/>
        </p:nvSpPr>
        <p:spPr>
          <a:xfrm>
            <a:off x="1417320" y="3657600"/>
            <a:ext cx="1645920" cy="365760"/>
          </a:xfrm>
          <a:prstGeom prst="rect">
            <a:avLst/>
          </a:prstGeom>
          <a:noFill/>
        </p:spPr>
        <p:txBody>
          <a:bodyPr wrap="square" lIns="18288" rIns="18288" tIns="18288" bIns="18288" anchor="ctr">
            <a:noAutofit/>
          </a:bodyPr>
          <a:lstStyle/>
          <a:p>
            <a:pPr algn="l">
              <a:lnSpc>
                <a:spcPct val="110000"/>
              </a:lnSpc>
            </a:pPr>
            <a:r>
              <a:rPr sz="1000" b="1" i="0">
                <a:solidFill>
                  <a:srgbClr val="60A5FA"/>
                </a:solidFill>
                <a:latin typeface="Inter"/>
              </a:rPr>
              <a:t>maplestreetbakery.com</a:t>
            </a:r>
          </a:p>
        </p:txBody>
      </p:sp>
      <p:sp>
        <p:nvSpPr>
          <p:cNvPr id="18" name="Rounded Rectangle 17"/>
          <p:cNvSpPr/>
          <p:nvPr/>
        </p:nvSpPr>
        <p:spPr>
          <a:xfrm>
            <a:off x="1024128" y="420624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1737360" y="420624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2450592" y="420624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1024128" y="484632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1737360" y="484632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2450592" y="4846320"/>
            <a:ext cx="640080" cy="566928"/>
          </a:xfrm>
          <a:prstGeom prst="roundRect">
            <a:avLst>
              <a:gd name="adj" fmla="val 6000"/>
            </a:avLst>
          </a:prstGeom>
          <a:solidFill>
            <a:srgbClr val="2323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0080" y="5669280"/>
            <a:ext cx="2834640" cy="274320"/>
          </a:xfrm>
          <a:prstGeom prst="rect">
            <a:avLst/>
          </a:prstGeom>
          <a:noFill/>
        </p:spPr>
        <p:txBody>
          <a:bodyPr wrap="square" lIns="18288" rIns="18288" tIns="18288" bIns="18288" anchor="t">
            <a:noAutofit/>
          </a:bodyPr>
          <a:lstStyle/>
          <a:p>
            <a:pPr algn="ctr">
              <a:lnSpc>
                <a:spcPct val="110000"/>
              </a:lnSpc>
            </a:pPr>
            <a:r>
              <a:rPr sz="1100" b="0" i="0">
                <a:solidFill>
                  <a:srgbClr val="64748B"/>
                </a:solidFill>
                <a:latin typeface="Inter"/>
              </a:rPr>
              <a:t>“Link in bio” points to your own name</a:t>
            </a:r>
          </a:p>
        </p:txBody>
      </p:sp>
      <p:sp>
        <p:nvSpPr>
          <p:cNvPr id="25" name="Rounded Rectangle 24"/>
          <p:cNvSpPr/>
          <p:nvPr/>
        </p:nvSpPr>
        <p:spPr>
          <a:xfrm>
            <a:off x="3931920" y="182880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heart-handshake_k.png"/>
          <p:cNvPicPr>
            <a:picLocks noChangeAspect="1"/>
          </p:cNvPicPr>
          <p:nvPr/>
        </p:nvPicPr>
        <p:blipFill>
          <a:blip r:embed="rId4"/>
          <a:stretch>
            <a:fillRect/>
          </a:stretch>
        </p:blipFill>
        <p:spPr>
          <a:xfrm>
            <a:off x="4056644" y="1953524"/>
            <a:ext cx="317479" cy="317479"/>
          </a:xfrm>
          <a:prstGeom prst="rect">
            <a:avLst/>
          </a:prstGeom>
        </p:spPr>
      </p:pic>
      <p:sp>
        <p:nvSpPr>
          <p:cNvPr id="27" name="TextBox 26"/>
          <p:cNvSpPr txBox="1"/>
          <p:nvPr/>
        </p:nvSpPr>
        <p:spPr>
          <a:xfrm>
            <a:off x="4663440" y="1801368"/>
            <a:ext cx="6766560"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Keep your followers. Your domain just gives them one place to land.</a:t>
            </a:r>
          </a:p>
        </p:txBody>
      </p:sp>
      <p:sp>
        <p:nvSpPr>
          <p:cNvPr id="28" name="Rounded Rectangle 27"/>
          <p:cNvSpPr/>
          <p:nvPr/>
        </p:nvSpPr>
        <p:spPr>
          <a:xfrm>
            <a:off x="3931920" y="2724912"/>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link_b.png"/>
          <p:cNvPicPr>
            <a:picLocks noChangeAspect="1"/>
          </p:cNvPicPr>
          <p:nvPr/>
        </p:nvPicPr>
        <p:blipFill>
          <a:blip r:embed="rId3"/>
          <a:stretch>
            <a:fillRect/>
          </a:stretch>
        </p:blipFill>
        <p:spPr>
          <a:xfrm>
            <a:off x="4056644" y="2849636"/>
            <a:ext cx="317479" cy="317479"/>
          </a:xfrm>
          <a:prstGeom prst="rect">
            <a:avLst/>
          </a:prstGeom>
        </p:spPr>
      </p:pic>
      <p:sp>
        <p:nvSpPr>
          <p:cNvPr id="30" name="TextBox 29"/>
          <p:cNvSpPr txBox="1"/>
          <p:nvPr/>
        </p:nvSpPr>
        <p:spPr>
          <a:xfrm>
            <a:off x="4663440" y="2697480"/>
            <a:ext cx="6766560"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Put yourbusiness.com in every bio, post, and story.</a:t>
            </a:r>
          </a:p>
        </p:txBody>
      </p:sp>
      <p:sp>
        <p:nvSpPr>
          <p:cNvPr id="31" name="Rounded Rectangle 30"/>
          <p:cNvSpPr/>
          <p:nvPr/>
        </p:nvSpPr>
        <p:spPr>
          <a:xfrm>
            <a:off x="3931920" y="3621024"/>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search_g.png"/>
          <p:cNvPicPr>
            <a:picLocks noChangeAspect="1"/>
          </p:cNvPicPr>
          <p:nvPr/>
        </p:nvPicPr>
        <p:blipFill>
          <a:blip r:embed="rId5"/>
          <a:stretch>
            <a:fillRect/>
          </a:stretch>
        </p:blipFill>
        <p:spPr>
          <a:xfrm>
            <a:off x="4056644" y="3745748"/>
            <a:ext cx="317479" cy="317479"/>
          </a:xfrm>
          <a:prstGeom prst="rect">
            <a:avLst/>
          </a:prstGeom>
        </p:spPr>
      </p:pic>
      <p:sp>
        <p:nvSpPr>
          <p:cNvPr id="33" name="TextBox 32"/>
          <p:cNvSpPr txBox="1"/>
          <p:nvPr/>
        </p:nvSpPr>
        <p:spPr>
          <a:xfrm>
            <a:off x="4663440" y="3593592"/>
            <a:ext cx="6766560"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Show up for people who search Google or Maps, not just Instagram.</a:t>
            </a:r>
          </a:p>
        </p:txBody>
      </p:sp>
      <p:sp>
        <p:nvSpPr>
          <p:cNvPr id="34" name="Rounded Rectangle 33"/>
          <p:cNvSpPr/>
          <p:nvPr/>
        </p:nvSpPr>
        <p:spPr>
          <a:xfrm>
            <a:off x="3931920" y="4617720"/>
            <a:ext cx="3657600" cy="1280160"/>
          </a:xfrm>
          <a:prstGeom prst="roundRect">
            <a:avLst>
              <a:gd name="adj" fmla="val 1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114800" y="4617720"/>
            <a:ext cx="1143000" cy="1280160"/>
          </a:xfrm>
          <a:prstGeom prst="rect">
            <a:avLst/>
          </a:prstGeom>
          <a:noFill/>
        </p:spPr>
        <p:txBody>
          <a:bodyPr wrap="square" lIns="18288" rIns="18288" tIns="18288" bIns="18288" anchor="ctr">
            <a:noAutofit/>
          </a:bodyPr>
          <a:lstStyle/>
          <a:p>
            <a:pPr algn="l">
              <a:lnSpc>
                <a:spcPct val="110000"/>
              </a:lnSpc>
            </a:pPr>
            <a:r>
              <a:rPr sz="3000" b="1" i="0">
                <a:solidFill>
                  <a:srgbClr val="A78BFA"/>
                </a:solidFill>
                <a:latin typeface="Inter"/>
              </a:rPr>
              <a:t>92%</a:t>
            </a:r>
          </a:p>
        </p:txBody>
      </p:sp>
      <p:sp>
        <p:nvSpPr>
          <p:cNvPr id="36" name="TextBox 35"/>
          <p:cNvSpPr txBox="1"/>
          <p:nvPr/>
        </p:nvSpPr>
        <p:spPr>
          <a:xfrm>
            <a:off x="5257800" y="4663440"/>
            <a:ext cx="2240280" cy="1188720"/>
          </a:xfrm>
          <a:prstGeom prst="rect">
            <a:avLst/>
          </a:prstGeom>
          <a:noFill/>
        </p:spPr>
        <p:txBody>
          <a:bodyPr wrap="square" lIns="18288" rIns="18288" tIns="18288" bIns="18288" anchor="ctr">
            <a:noAutofit/>
          </a:bodyPr>
          <a:lstStyle/>
          <a:p>
            <a:pPr algn="l">
              <a:lnSpc>
                <a:spcPct val="110000"/>
              </a:lnSpc>
            </a:pPr>
            <a:r>
              <a:rPr sz="1200" b="0" i="0">
                <a:solidFill>
                  <a:srgbClr val="94A3B8"/>
                </a:solidFill>
                <a:latin typeface="Inter"/>
              </a:rPr>
              <a:t>prefer to get info from a business’s website instead of its social media page.</a:t>
            </a:r>
          </a:p>
        </p:txBody>
      </p:sp>
      <p:sp>
        <p:nvSpPr>
          <p:cNvPr id="37" name="Rounded Rectangle 36"/>
          <p:cNvSpPr/>
          <p:nvPr/>
        </p:nvSpPr>
        <p:spPr>
          <a:xfrm>
            <a:off x="7772400" y="4617720"/>
            <a:ext cx="3657600" cy="1280160"/>
          </a:xfrm>
          <a:prstGeom prst="roundRect">
            <a:avLst>
              <a:gd name="adj" fmla="val 1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7955279" y="4617720"/>
            <a:ext cx="1143000" cy="1280160"/>
          </a:xfrm>
          <a:prstGeom prst="rect">
            <a:avLst/>
          </a:prstGeom>
          <a:noFill/>
        </p:spPr>
        <p:txBody>
          <a:bodyPr wrap="square" lIns="18288" rIns="18288" tIns="18288" bIns="18288" anchor="ctr">
            <a:noAutofit/>
          </a:bodyPr>
          <a:lstStyle/>
          <a:p>
            <a:pPr algn="l">
              <a:lnSpc>
                <a:spcPct val="110000"/>
              </a:lnSpc>
            </a:pPr>
            <a:r>
              <a:rPr sz="3000" b="1" i="0">
                <a:solidFill>
                  <a:srgbClr val="60A5FA"/>
                </a:solidFill>
                <a:latin typeface="Inter"/>
              </a:rPr>
              <a:t>58%</a:t>
            </a:r>
          </a:p>
        </p:txBody>
      </p:sp>
      <p:sp>
        <p:nvSpPr>
          <p:cNvPr id="39" name="TextBox 38"/>
          <p:cNvSpPr txBox="1"/>
          <p:nvPr/>
        </p:nvSpPr>
        <p:spPr>
          <a:xfrm>
            <a:off x="9098280" y="4663440"/>
            <a:ext cx="2240280" cy="1188720"/>
          </a:xfrm>
          <a:prstGeom prst="rect">
            <a:avLst/>
          </a:prstGeom>
          <a:noFill/>
        </p:spPr>
        <p:txBody>
          <a:bodyPr wrap="square" lIns="18288" rIns="18288" tIns="18288" bIns="18288" anchor="ctr">
            <a:noAutofit/>
          </a:bodyPr>
          <a:lstStyle/>
          <a:p>
            <a:pPr algn="l">
              <a:lnSpc>
                <a:spcPct val="110000"/>
              </a:lnSpc>
            </a:pPr>
            <a:r>
              <a:rPr sz="1200" b="0" i="0">
                <a:solidFill>
                  <a:srgbClr val="94A3B8"/>
                </a:solidFill>
                <a:latin typeface="Inter"/>
              </a:rPr>
              <a:t>were more likely to visit a business on Facebook if they could get there using a custom domain name.</a:t>
            </a:r>
          </a:p>
        </p:txBody>
      </p:sp>
      <p:sp>
        <p:nvSpPr>
          <p:cNvPr id="40" name="TextBox 39"/>
          <p:cNvSpPr txBox="1"/>
          <p:nvPr/>
        </p:nvSpPr>
        <p:spPr>
          <a:xfrm>
            <a:off x="3931920" y="5989320"/>
            <a:ext cx="758952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Source: Verisign 2015 Online Survey (U.S. consumers).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CHOOSING A GREAT NAME</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Four tips for a name that works</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8</a:t>
            </a:r>
          </a:p>
        </p:txBody>
      </p:sp>
      <p:sp>
        <p:nvSpPr>
          <p:cNvPr id="10" name="Rounded Rectangle 9"/>
          <p:cNvSpPr/>
          <p:nvPr/>
        </p:nvSpPr>
        <p:spPr>
          <a:xfrm>
            <a:off x="640080" y="1828800"/>
            <a:ext cx="5376672"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914400"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whole-word_b.png"/>
          <p:cNvPicPr>
            <a:picLocks noChangeAspect="1"/>
          </p:cNvPicPr>
          <p:nvPr/>
        </p:nvPicPr>
        <p:blipFill>
          <a:blip r:embed="rId3"/>
          <a:stretch>
            <a:fillRect/>
          </a:stretch>
        </p:blipFill>
        <p:spPr>
          <a:xfrm>
            <a:off x="1075334" y="2264054"/>
            <a:ext cx="409651" cy="409651"/>
          </a:xfrm>
          <a:prstGeom prst="rect">
            <a:avLst/>
          </a:prstGeom>
        </p:spPr>
      </p:pic>
      <p:sp>
        <p:nvSpPr>
          <p:cNvPr id="13" name="TextBox 12"/>
          <p:cNvSpPr txBox="1"/>
          <p:nvPr/>
        </p:nvSpPr>
        <p:spPr>
          <a:xfrm>
            <a:off x="1874519" y="2084832"/>
            <a:ext cx="3931920" cy="457200"/>
          </a:xfrm>
          <a:prstGeom prst="rect">
            <a:avLst/>
          </a:prstGeom>
          <a:noFill/>
        </p:spPr>
        <p:txBody>
          <a:bodyPr wrap="square" lIns="18288" rIns="18288" tIns="18288" bIns="18288" anchor="t">
            <a:noAutofit/>
          </a:bodyPr>
          <a:lstStyle/>
          <a:p>
            <a:pPr algn="l">
              <a:lnSpc>
                <a:spcPct val="110000"/>
              </a:lnSpc>
            </a:pPr>
            <a:r>
              <a:rPr sz="2100" b="1" i="0">
                <a:solidFill>
                  <a:srgbClr val="FFFFFF"/>
                </a:solidFill>
                <a:latin typeface="Inter"/>
              </a:rPr>
              <a:t>Short &amp; easy to say</a:t>
            </a:r>
          </a:p>
        </p:txBody>
      </p:sp>
      <p:sp>
        <p:nvSpPr>
          <p:cNvPr id="14" name="TextBox 13"/>
          <p:cNvSpPr txBox="1"/>
          <p:nvPr/>
        </p:nvSpPr>
        <p:spPr>
          <a:xfrm>
            <a:off x="1874519" y="2578608"/>
            <a:ext cx="3931920" cy="10058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Could you spell it out loud over the phone without repeating yourself?</a:t>
            </a:r>
          </a:p>
        </p:txBody>
      </p:sp>
      <p:sp>
        <p:nvSpPr>
          <p:cNvPr id="15" name="Rounded Rectangle 14"/>
          <p:cNvSpPr/>
          <p:nvPr/>
        </p:nvSpPr>
        <p:spPr>
          <a:xfrm>
            <a:off x="6172200" y="1828800"/>
            <a:ext cx="5376672"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6446520"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globe_p.png"/>
          <p:cNvPicPr>
            <a:picLocks noChangeAspect="1"/>
          </p:cNvPicPr>
          <p:nvPr/>
        </p:nvPicPr>
        <p:blipFill>
          <a:blip r:embed="rId4"/>
          <a:stretch>
            <a:fillRect/>
          </a:stretch>
        </p:blipFill>
        <p:spPr>
          <a:xfrm>
            <a:off x="6607454" y="2264054"/>
            <a:ext cx="409651" cy="409651"/>
          </a:xfrm>
          <a:prstGeom prst="rect">
            <a:avLst/>
          </a:prstGeom>
        </p:spPr>
      </p:pic>
      <p:sp>
        <p:nvSpPr>
          <p:cNvPr id="18" name="TextBox 17"/>
          <p:cNvSpPr txBox="1"/>
          <p:nvPr/>
        </p:nvSpPr>
        <p:spPr>
          <a:xfrm>
            <a:off x="7406640" y="2084832"/>
            <a:ext cx="3931920" cy="457200"/>
          </a:xfrm>
          <a:prstGeom prst="rect">
            <a:avLst/>
          </a:prstGeom>
          <a:noFill/>
        </p:spPr>
        <p:txBody>
          <a:bodyPr wrap="square" lIns="18288" rIns="18288" tIns="18288" bIns="18288" anchor="t">
            <a:noAutofit/>
          </a:bodyPr>
          <a:lstStyle/>
          <a:p>
            <a:pPr algn="l">
              <a:lnSpc>
                <a:spcPct val="110000"/>
              </a:lnSpc>
            </a:pPr>
            <a:r>
              <a:rPr sz="2100" b="1" i="0">
                <a:solidFill>
                  <a:srgbClr val="FFFFFF"/>
                </a:solidFill>
                <a:latin typeface="Inter"/>
              </a:rPr>
              <a:t>Go for .com first</a:t>
            </a:r>
          </a:p>
        </p:txBody>
      </p:sp>
      <p:sp>
        <p:nvSpPr>
          <p:cNvPr id="19" name="TextBox 18"/>
          <p:cNvSpPr txBox="1"/>
          <p:nvPr/>
        </p:nvSpPr>
        <p:spPr>
          <a:xfrm>
            <a:off x="7406640" y="2578608"/>
            <a:ext cx="3931920" cy="10058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It’s the ending most people assume. If it’s taken, .net, .org, or .co can work too.</a:t>
            </a:r>
          </a:p>
        </p:txBody>
      </p:sp>
      <p:sp>
        <p:nvSpPr>
          <p:cNvPr id="20" name="Rounded Rectangle 19"/>
          <p:cNvSpPr/>
          <p:nvPr/>
        </p:nvSpPr>
        <p:spPr>
          <a:xfrm>
            <a:off x="640080" y="3840480"/>
            <a:ext cx="5376672"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914400" y="411480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spell-check_k.png"/>
          <p:cNvPicPr>
            <a:picLocks noChangeAspect="1"/>
          </p:cNvPicPr>
          <p:nvPr/>
        </p:nvPicPr>
        <p:blipFill>
          <a:blip r:embed="rId5"/>
          <a:stretch>
            <a:fillRect/>
          </a:stretch>
        </p:blipFill>
        <p:spPr>
          <a:xfrm>
            <a:off x="1075334" y="4275734"/>
            <a:ext cx="409651" cy="409651"/>
          </a:xfrm>
          <a:prstGeom prst="rect">
            <a:avLst/>
          </a:prstGeom>
        </p:spPr>
      </p:pic>
      <p:sp>
        <p:nvSpPr>
          <p:cNvPr id="23" name="TextBox 22"/>
          <p:cNvSpPr txBox="1"/>
          <p:nvPr/>
        </p:nvSpPr>
        <p:spPr>
          <a:xfrm>
            <a:off x="1874519" y="4096512"/>
            <a:ext cx="3931920" cy="457200"/>
          </a:xfrm>
          <a:prstGeom prst="rect">
            <a:avLst/>
          </a:prstGeom>
          <a:noFill/>
        </p:spPr>
        <p:txBody>
          <a:bodyPr wrap="square" lIns="18288" rIns="18288" tIns="18288" bIns="18288" anchor="t">
            <a:noAutofit/>
          </a:bodyPr>
          <a:lstStyle/>
          <a:p>
            <a:pPr algn="l">
              <a:lnSpc>
                <a:spcPct val="110000"/>
              </a:lnSpc>
            </a:pPr>
            <a:r>
              <a:rPr sz="2100" b="1" i="0">
                <a:solidFill>
                  <a:srgbClr val="FFFFFF"/>
                </a:solidFill>
                <a:latin typeface="Inter"/>
              </a:rPr>
              <a:t>Skip hyphens &amp; numbers</a:t>
            </a:r>
          </a:p>
        </p:txBody>
      </p:sp>
      <p:sp>
        <p:nvSpPr>
          <p:cNvPr id="24" name="TextBox 23"/>
          <p:cNvSpPr txBox="1"/>
          <p:nvPr/>
        </p:nvSpPr>
        <p:spPr>
          <a:xfrm>
            <a:off x="1874519" y="4590288"/>
            <a:ext cx="3931920" cy="10058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Names like bak3ry or maple-street-bakery are easy to mistype and hard to say.</a:t>
            </a:r>
          </a:p>
        </p:txBody>
      </p:sp>
      <p:sp>
        <p:nvSpPr>
          <p:cNvPr id="25" name="Rounded Rectangle 24"/>
          <p:cNvSpPr/>
          <p:nvPr/>
        </p:nvSpPr>
        <p:spPr>
          <a:xfrm>
            <a:off x="6172200" y="3840480"/>
            <a:ext cx="5376672"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6446520" y="411480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map-pin_g.png"/>
          <p:cNvPicPr>
            <a:picLocks noChangeAspect="1"/>
          </p:cNvPicPr>
          <p:nvPr/>
        </p:nvPicPr>
        <p:blipFill>
          <a:blip r:embed="rId6"/>
          <a:stretch>
            <a:fillRect/>
          </a:stretch>
        </p:blipFill>
        <p:spPr>
          <a:xfrm>
            <a:off x="6607454" y="4275734"/>
            <a:ext cx="409651" cy="409651"/>
          </a:xfrm>
          <a:prstGeom prst="rect">
            <a:avLst/>
          </a:prstGeom>
        </p:spPr>
      </p:pic>
      <p:sp>
        <p:nvSpPr>
          <p:cNvPr id="28" name="TextBox 27"/>
          <p:cNvSpPr txBox="1"/>
          <p:nvPr/>
        </p:nvSpPr>
        <p:spPr>
          <a:xfrm>
            <a:off x="7406640" y="4096512"/>
            <a:ext cx="3931920" cy="457200"/>
          </a:xfrm>
          <a:prstGeom prst="rect">
            <a:avLst/>
          </a:prstGeom>
          <a:noFill/>
        </p:spPr>
        <p:txBody>
          <a:bodyPr wrap="square" lIns="18288" rIns="18288" tIns="18288" bIns="18288" anchor="t">
            <a:noAutofit/>
          </a:bodyPr>
          <a:lstStyle/>
          <a:p>
            <a:pPr algn="l">
              <a:lnSpc>
                <a:spcPct val="110000"/>
              </a:lnSpc>
            </a:pPr>
            <a:r>
              <a:rPr sz="2100" b="1" i="0">
                <a:solidFill>
                  <a:srgbClr val="FFFFFF"/>
                </a:solidFill>
                <a:latin typeface="Inter"/>
              </a:rPr>
              <a:t>Add your town or specialty</a:t>
            </a:r>
          </a:p>
        </p:txBody>
      </p:sp>
      <p:sp>
        <p:nvSpPr>
          <p:cNvPr id="29" name="TextBox 28"/>
          <p:cNvSpPr txBox="1"/>
          <p:nvPr/>
        </p:nvSpPr>
        <p:spPr>
          <a:xfrm>
            <a:off x="7406640" y="4590288"/>
            <a:ext cx="3931920" cy="10058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If your exact name is taken, try combos like longbeachbakehouse or sourdoughco.</a:t>
            </a:r>
          </a:p>
        </p:txBody>
      </p:sp>
      <p:sp>
        <p:nvSpPr>
          <p:cNvPr id="30" name="TextBox 29"/>
          <p:cNvSpPr txBox="1"/>
          <p:nvPr/>
        </p:nvSpPr>
        <p:spPr>
          <a:xfrm>
            <a:off x="640080" y="5897880"/>
            <a:ext cx="10881360" cy="365760"/>
          </a:xfrm>
          <a:prstGeom prst="rect">
            <a:avLst/>
          </a:prstGeom>
          <a:noFill/>
        </p:spPr>
        <p:txBody>
          <a:bodyPr wrap="square" lIns="18288" rIns="18288" tIns="18288" bIns="18288" anchor="t">
            <a:noAutofit/>
          </a:bodyPr>
          <a:lstStyle/>
          <a:p>
            <a:pPr algn="ctr">
              <a:lnSpc>
                <a:spcPct val="110000"/>
              </a:lnSpc>
            </a:pPr>
            <a:r>
              <a:rPr sz="1500" b="1" i="0">
                <a:solidFill>
                  <a:srgbClr val="FBBF24"/>
                </a:solidFill>
                <a:latin typeface="Inter"/>
              </a:rPr>
              <a:t>Bonus: </a:t>
            </a:r>
            <a:r>
              <a:rPr sz="1500" b="0" i="0">
                <a:solidFill>
                  <a:srgbClr val="E5E7EB"/>
                </a:solidFill>
                <a:latin typeface="Inter"/>
              </a:rPr>
              <a:t>grab matching social handles if you can, so your name is the same everywhere.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MEET REGISTERMYSITE</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Your one-stop shop to get online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9</a:t>
            </a:r>
          </a:p>
        </p:txBody>
      </p:sp>
      <p:sp>
        <p:nvSpPr>
          <p:cNvPr id="10" name="Rounded Rectangle 9"/>
          <p:cNvSpPr/>
          <p:nvPr/>
        </p:nvSpPr>
        <p:spPr>
          <a:xfrm>
            <a:off x="630936" y="1773936"/>
            <a:ext cx="6510528" cy="41102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home.png"/>
          <p:cNvPicPr>
            <a:picLocks noChangeAspect="1"/>
          </p:cNvPicPr>
          <p:nvPr/>
        </p:nvPicPr>
        <p:blipFill>
          <a:blip r:embed="rId3"/>
          <a:stretch>
            <a:fillRect/>
          </a:stretch>
        </p:blipFill>
        <p:spPr>
          <a:xfrm>
            <a:off x="685800" y="1828800"/>
            <a:ext cx="6400800" cy="4000500"/>
          </a:xfrm>
          <a:prstGeom prst="rect">
            <a:avLst/>
          </a:prstGeom>
        </p:spPr>
      </p:pic>
      <p:sp>
        <p:nvSpPr>
          <p:cNvPr id="12" name="Rounded Rectangle 11"/>
          <p:cNvSpPr/>
          <p:nvPr/>
        </p:nvSpPr>
        <p:spPr>
          <a:xfrm>
            <a:off x="3099435" y="5552737"/>
            <a:ext cx="1280160" cy="29337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443603" y="5489110"/>
            <a:ext cx="420624" cy="42062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a:t>
            </a:r>
          </a:p>
        </p:txBody>
      </p:sp>
      <p:sp>
        <p:nvSpPr>
          <p:cNvPr id="14" name="Rounded Rectangle 13"/>
          <p:cNvSpPr/>
          <p:nvPr/>
        </p:nvSpPr>
        <p:spPr>
          <a:xfrm>
            <a:off x="7635240" y="1828800"/>
            <a:ext cx="548640" cy="5486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globe_b.png"/>
          <p:cNvPicPr>
            <a:picLocks noChangeAspect="1"/>
          </p:cNvPicPr>
          <p:nvPr/>
        </p:nvPicPr>
        <p:blipFill>
          <a:blip r:embed="rId4"/>
          <a:stretch>
            <a:fillRect/>
          </a:stretch>
        </p:blipFill>
        <p:spPr>
          <a:xfrm>
            <a:off x="7755940" y="1949500"/>
            <a:ext cx="307238" cy="307238"/>
          </a:xfrm>
          <a:prstGeom prst="rect">
            <a:avLst/>
          </a:prstGeom>
        </p:spPr>
      </p:pic>
      <p:sp>
        <p:nvSpPr>
          <p:cNvPr id="16" name="TextBox 15"/>
          <p:cNvSpPr txBox="1"/>
          <p:nvPr/>
        </p:nvSpPr>
        <p:spPr>
          <a:xfrm>
            <a:off x="8339327" y="1828800"/>
            <a:ext cx="3291840" cy="54864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Domain &amp; DNS setup</a:t>
            </a:r>
          </a:p>
        </p:txBody>
      </p:sp>
      <p:sp>
        <p:nvSpPr>
          <p:cNvPr id="17" name="Rounded Rectangle 16"/>
          <p:cNvSpPr/>
          <p:nvPr/>
        </p:nvSpPr>
        <p:spPr>
          <a:xfrm>
            <a:off x="7635240" y="2560320"/>
            <a:ext cx="548640" cy="5486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store_g.png"/>
          <p:cNvPicPr>
            <a:picLocks noChangeAspect="1"/>
          </p:cNvPicPr>
          <p:nvPr/>
        </p:nvPicPr>
        <p:blipFill>
          <a:blip r:embed="rId5"/>
          <a:stretch>
            <a:fillRect/>
          </a:stretch>
        </p:blipFill>
        <p:spPr>
          <a:xfrm>
            <a:off x="7755940" y="2681020"/>
            <a:ext cx="307238" cy="307238"/>
          </a:xfrm>
          <a:prstGeom prst="rect">
            <a:avLst/>
          </a:prstGeom>
        </p:spPr>
      </p:pic>
      <p:sp>
        <p:nvSpPr>
          <p:cNvPr id="19" name="TextBox 18"/>
          <p:cNvSpPr txBox="1"/>
          <p:nvPr/>
        </p:nvSpPr>
        <p:spPr>
          <a:xfrm>
            <a:off x="8339327" y="2560320"/>
            <a:ext cx="3291840" cy="54864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Websites &amp; templates</a:t>
            </a:r>
          </a:p>
        </p:txBody>
      </p:sp>
      <p:sp>
        <p:nvSpPr>
          <p:cNvPr id="20" name="Rounded Rectangle 19"/>
          <p:cNvSpPr/>
          <p:nvPr/>
        </p:nvSpPr>
        <p:spPr>
          <a:xfrm>
            <a:off x="7635240" y="3291840"/>
            <a:ext cx="548640" cy="5486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at-sign_k.png"/>
          <p:cNvPicPr>
            <a:picLocks noChangeAspect="1"/>
          </p:cNvPicPr>
          <p:nvPr/>
        </p:nvPicPr>
        <p:blipFill>
          <a:blip r:embed="rId6"/>
          <a:stretch>
            <a:fillRect/>
          </a:stretch>
        </p:blipFill>
        <p:spPr>
          <a:xfrm>
            <a:off x="7755940" y="3412540"/>
            <a:ext cx="307238" cy="307238"/>
          </a:xfrm>
          <a:prstGeom prst="rect">
            <a:avLst/>
          </a:prstGeom>
        </p:spPr>
      </p:pic>
      <p:sp>
        <p:nvSpPr>
          <p:cNvPr id="22" name="TextBox 21"/>
          <p:cNvSpPr txBox="1"/>
          <p:nvPr/>
        </p:nvSpPr>
        <p:spPr>
          <a:xfrm>
            <a:off x="8339327" y="3291840"/>
            <a:ext cx="3291840" cy="54864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@yourbusiness.com email</a:t>
            </a:r>
          </a:p>
        </p:txBody>
      </p:sp>
      <p:sp>
        <p:nvSpPr>
          <p:cNvPr id="23" name="Rounded Rectangle 22"/>
          <p:cNvSpPr/>
          <p:nvPr/>
        </p:nvSpPr>
        <p:spPr>
          <a:xfrm>
            <a:off x="7635240" y="4023360"/>
            <a:ext cx="548640" cy="5486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map-pin_p.png"/>
          <p:cNvPicPr>
            <a:picLocks noChangeAspect="1"/>
          </p:cNvPicPr>
          <p:nvPr/>
        </p:nvPicPr>
        <p:blipFill>
          <a:blip r:embed="rId7"/>
          <a:stretch>
            <a:fillRect/>
          </a:stretch>
        </p:blipFill>
        <p:spPr>
          <a:xfrm>
            <a:off x="7755940" y="4144060"/>
            <a:ext cx="307238" cy="307238"/>
          </a:xfrm>
          <a:prstGeom prst="rect">
            <a:avLst/>
          </a:prstGeom>
        </p:spPr>
      </p:pic>
      <p:sp>
        <p:nvSpPr>
          <p:cNvPr id="25" name="TextBox 24"/>
          <p:cNvSpPr txBox="1"/>
          <p:nvPr/>
        </p:nvSpPr>
        <p:spPr>
          <a:xfrm>
            <a:off x="8339327" y="4023360"/>
            <a:ext cx="3291840" cy="54864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Google Business &amp; Yelp listings</a:t>
            </a:r>
          </a:p>
        </p:txBody>
      </p:sp>
      <p:sp>
        <p:nvSpPr>
          <p:cNvPr id="26" name="Rounded Rectangle 25"/>
          <p:cNvSpPr/>
          <p:nvPr/>
        </p:nvSpPr>
        <p:spPr>
          <a:xfrm>
            <a:off x="7635240" y="4846320"/>
            <a:ext cx="3913632" cy="1051560"/>
          </a:xfrm>
          <a:prstGeom prst="roundRect">
            <a:avLst>
              <a:gd name="adj" fmla="val 15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7818120" y="4846320"/>
            <a:ext cx="3611880" cy="1051560"/>
          </a:xfrm>
          <a:prstGeom prst="rect">
            <a:avLst/>
          </a:prstGeom>
          <a:noFill/>
        </p:spPr>
        <p:txBody>
          <a:bodyPr wrap="square" lIns="18288" rIns="18288" tIns="18288" bIns="18288" anchor="ctr">
            <a:noAutofit/>
          </a:bodyPr>
          <a:lstStyle/>
          <a:p>
            <a:pPr algn="l">
              <a:lnSpc>
                <a:spcPct val="110000"/>
              </a:lnSpc>
            </a:pPr>
            <a:r>
              <a:rPr sz="1500" b="1" i="0">
                <a:solidFill>
                  <a:srgbClr val="FBBF24"/>
                </a:solidFill>
                <a:latin typeface="Inter"/>
              </a:rPr>
              <a:t>Start here: </a:t>
            </a:r>
            <a:r>
              <a:rPr sz="1500" b="1" i="0">
                <a:solidFill>
                  <a:srgbClr val="FFFFFF"/>
                </a:solidFill>
                <a:latin typeface="Inter"/>
              </a:rPr>
              <a:t>registermysite.com → </a:t>
            </a:r>
            <a:r>
              <a:rPr sz="1500" b="0" i="0">
                <a:solidFill>
                  <a:srgbClr val="E5E7EB"/>
                </a:solidFill>
                <a:latin typeface="Inter"/>
              </a:rPr>
              <a:t>click “Advanced Domain Search”</a:t>
            </a:r>
          </a:p>
        </p:txBody>
      </p:sp>
      <p:sp>
        <p:nvSpPr>
          <p:cNvPr id="28" name="TextBox 27"/>
          <p:cNvSpPr txBox="1"/>
          <p:nvPr/>
        </p:nvSpPr>
        <p:spPr>
          <a:xfrm>
            <a:off x="685800" y="5943600"/>
            <a:ext cx="640080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registermysite.com homepage (captured Sept 2026)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1 · KEYWORD SEARCH</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Type a keyword, see what’s open</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10</a:t>
            </a:r>
          </a:p>
        </p:txBody>
      </p:sp>
      <p:sp>
        <p:nvSpPr>
          <p:cNvPr id="10" name="Oval 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1" name="TextBox 10"/>
          <p:cNvSpPr txBox="1"/>
          <p:nvPr/>
        </p:nvSpPr>
        <p:spPr>
          <a:xfrm>
            <a:off x="1143000" y="1828800"/>
            <a:ext cx="342900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Go to </a:t>
            </a:r>
            <a:r>
              <a:rPr sz="1600" b="1" i="0">
                <a:solidFill>
                  <a:srgbClr val="FFFFFF"/>
                </a:solidFill>
                <a:latin typeface="Inter"/>
              </a:rPr>
              <a:t>advanced-domain-search</a:t>
            </a:r>
            <a:r>
              <a:rPr sz="1600" b="1" i="0">
                <a:solidFill>
                  <a:srgbClr val="FFFFFF"/>
                </a:solidFill>
                <a:latin typeface="Inter"/>
              </a:rPr>
              <a:t>.registermysite.com</a:t>
            </a:r>
          </a:p>
        </p:txBody>
      </p:sp>
      <p:sp>
        <p:nvSpPr>
          <p:cNvPr id="12" name="Oval 11"/>
          <p:cNvSpPr/>
          <p:nvPr/>
        </p:nvSpPr>
        <p:spPr>
          <a:xfrm>
            <a:off x="640080" y="27340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3" name="TextBox 12"/>
          <p:cNvSpPr txBox="1"/>
          <p:nvPr/>
        </p:nvSpPr>
        <p:spPr>
          <a:xfrm>
            <a:off x="1143000" y="2743200"/>
            <a:ext cx="342900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Type just a keyword, like </a:t>
            </a:r>
            <a:r>
              <a:rPr sz="1600" b="1" i="0">
                <a:solidFill>
                  <a:srgbClr val="FBBF24"/>
                </a:solidFill>
                <a:latin typeface="Inter"/>
              </a:rPr>
              <a:t>bakery</a:t>
            </a:r>
          </a:p>
        </p:txBody>
      </p:sp>
      <p:sp>
        <p:nvSpPr>
          <p:cNvPr id="14" name="Oval 13"/>
          <p:cNvSpPr/>
          <p:nvPr/>
        </p:nvSpPr>
        <p:spPr>
          <a:xfrm>
            <a:off x="640080" y="36484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15" name="TextBox 14"/>
          <p:cNvSpPr txBox="1"/>
          <p:nvPr/>
        </p:nvSpPr>
        <p:spPr>
          <a:xfrm>
            <a:off x="1143000" y="3657600"/>
            <a:ext cx="342900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Check Availability</a:t>
            </a:r>
          </a:p>
        </p:txBody>
      </p:sp>
      <p:sp>
        <p:nvSpPr>
          <p:cNvPr id="16" name="Oval 15"/>
          <p:cNvSpPr/>
          <p:nvPr/>
        </p:nvSpPr>
        <p:spPr>
          <a:xfrm>
            <a:off x="640080" y="45628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17" name="TextBox 16"/>
          <p:cNvSpPr txBox="1"/>
          <p:nvPr/>
        </p:nvSpPr>
        <p:spPr>
          <a:xfrm>
            <a:off x="1143000" y="4572000"/>
            <a:ext cx="342900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Scan the </a:t>
            </a:r>
            <a:r>
              <a:rPr sz="1600" b="1" i="0">
                <a:solidFill>
                  <a:srgbClr val="34D399"/>
                </a:solidFill>
                <a:latin typeface="Inter"/>
              </a:rPr>
              <a:t>Available</a:t>
            </a:r>
            <a:r>
              <a:rPr sz="1600" b="0" i="0">
                <a:solidFill>
                  <a:srgbClr val="E5E7EB"/>
                </a:solidFill>
                <a:latin typeface="Inter"/>
              </a:rPr>
              <a:t> list: names, yearly price &amp; a Purchase button</a:t>
            </a:r>
          </a:p>
        </p:txBody>
      </p:sp>
      <p:sp>
        <p:nvSpPr>
          <p:cNvPr id="18" name="TextBox 17"/>
          <p:cNvSpPr txBox="1"/>
          <p:nvPr/>
        </p:nvSpPr>
        <p:spPr>
          <a:xfrm>
            <a:off x="640080" y="5532120"/>
            <a:ext cx="3931920" cy="68580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It checks .com, .net, .org, .io and more, and suggests name ideas built around your keyword.</a:t>
            </a:r>
          </a:p>
        </p:txBody>
      </p:sp>
      <p:sp>
        <p:nvSpPr>
          <p:cNvPr id="19" name="Rounded Rectangle 18"/>
          <p:cNvSpPr/>
          <p:nvPr/>
        </p:nvSpPr>
        <p:spPr>
          <a:xfrm>
            <a:off x="4928616" y="1728216"/>
            <a:ext cx="6647688" cy="4089355"/>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kw.png"/>
          <p:cNvPicPr>
            <a:picLocks noChangeAspect="1"/>
          </p:cNvPicPr>
          <p:nvPr/>
        </p:nvPicPr>
        <p:blipFill>
          <a:blip r:embed="rId3"/>
          <a:stretch>
            <a:fillRect/>
          </a:stretch>
        </p:blipFill>
        <p:spPr>
          <a:xfrm>
            <a:off x="4983480" y="1783080"/>
            <a:ext cx="6537960" cy="3979628"/>
          </a:xfrm>
          <a:prstGeom prst="rect">
            <a:avLst/>
          </a:prstGeom>
        </p:spPr>
      </p:pic>
      <p:sp>
        <p:nvSpPr>
          <p:cNvPr id="21" name="Rounded Rectangle 20"/>
          <p:cNvSpPr/>
          <p:nvPr/>
        </p:nvSpPr>
        <p:spPr>
          <a:xfrm>
            <a:off x="5274845" y="2252107"/>
            <a:ext cx="4539818" cy="399295"/>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9825989" y="2252107"/>
            <a:ext cx="1404084" cy="399295"/>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5104290" y="4002633"/>
            <a:ext cx="6296339" cy="48857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9584075" y="2005219"/>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25" name="Oval 24"/>
          <p:cNvSpPr/>
          <p:nvPr/>
        </p:nvSpPr>
        <p:spPr>
          <a:xfrm>
            <a:off x="10999486" y="2005219"/>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26" name="Oval 25"/>
          <p:cNvSpPr/>
          <p:nvPr/>
        </p:nvSpPr>
        <p:spPr>
          <a:xfrm>
            <a:off x="7510205" y="3748638"/>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7" name="TextBox 26"/>
          <p:cNvSpPr txBox="1"/>
          <p:nvPr/>
        </p:nvSpPr>
        <p:spPr>
          <a:xfrm>
            <a:off x="4983480" y="5989320"/>
            <a:ext cx="65379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Real search for “bakery”, Sept 24, 2026. Results &amp; prices change as names get registered.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2 · EXACT DOMAIN SEARCH</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Have a name in mind? Check it exactly.</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11</a:t>
            </a:r>
          </a:p>
        </p:txBody>
      </p:sp>
      <p:sp>
        <p:nvSpPr>
          <p:cNvPr id="10" name="Oval 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1" name="TextBox 10"/>
          <p:cNvSpPr txBox="1"/>
          <p:nvPr/>
        </p:nvSpPr>
        <p:spPr>
          <a:xfrm>
            <a:off x="1143000" y="1828800"/>
            <a:ext cx="3429000" cy="9144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Type the full name </a:t>
            </a:r>
            <a:r>
              <a:rPr sz="1600" b="0" i="1">
                <a:solidFill>
                  <a:srgbClr val="E5E7EB"/>
                </a:solidFill>
                <a:latin typeface="Inter"/>
              </a:rPr>
              <a:t>with</a:t>
            </a:r>
            <a:r>
              <a:rPr sz="1600" b="0" i="0">
                <a:solidFill>
                  <a:srgbClr val="E5E7EB"/>
                </a:solidFill>
                <a:latin typeface="Inter"/>
              </a:rPr>
              <a:t> the ending, like </a:t>
            </a:r>
            <a:r>
              <a:rPr sz="1600" b="1" i="0">
                <a:solidFill>
                  <a:srgbClr val="FBBF24"/>
                </a:solidFill>
                <a:latin typeface="Inter"/>
              </a:rPr>
              <a:t>maplestreetbakery.com</a:t>
            </a:r>
          </a:p>
        </p:txBody>
      </p:sp>
      <p:sp>
        <p:nvSpPr>
          <p:cNvPr id="12" name="Oval 11"/>
          <p:cNvSpPr/>
          <p:nvPr/>
        </p:nvSpPr>
        <p:spPr>
          <a:xfrm>
            <a:off x="640080" y="27797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3" name="TextBox 12"/>
          <p:cNvSpPr txBox="1"/>
          <p:nvPr/>
        </p:nvSpPr>
        <p:spPr>
          <a:xfrm>
            <a:off x="1143000" y="2788920"/>
            <a:ext cx="3429000" cy="9144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See instantly if it’s </a:t>
            </a:r>
            <a:r>
              <a:rPr sz="1600" b="1" i="0">
                <a:solidFill>
                  <a:srgbClr val="34D399"/>
                </a:solidFill>
                <a:latin typeface="Inter"/>
              </a:rPr>
              <a:t>Available</a:t>
            </a:r>
            <a:r>
              <a:rPr sz="1600" b="0" i="0">
                <a:solidFill>
                  <a:srgbClr val="E5E7EB"/>
                </a:solidFill>
                <a:latin typeface="Inter"/>
              </a:rPr>
              <a:t> or </a:t>
            </a:r>
            <a:r>
              <a:rPr sz="1600" b="1" i="0">
                <a:solidFill>
                  <a:srgbClr val="F87171"/>
                </a:solidFill>
                <a:latin typeface="Inter"/>
              </a:rPr>
              <a:t>Taken</a:t>
            </a:r>
          </a:p>
        </p:txBody>
      </p:sp>
      <p:sp>
        <p:nvSpPr>
          <p:cNvPr id="14" name="Oval 13"/>
          <p:cNvSpPr/>
          <p:nvPr/>
        </p:nvSpPr>
        <p:spPr>
          <a:xfrm>
            <a:off x="640080" y="3739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15" name="TextBox 14"/>
          <p:cNvSpPr txBox="1"/>
          <p:nvPr/>
        </p:nvSpPr>
        <p:spPr>
          <a:xfrm>
            <a:off x="1143000" y="3749039"/>
            <a:ext cx="3429000" cy="9144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Browse alternatives: other endings (.net, .org, .co, .cafe) and variations</a:t>
            </a:r>
          </a:p>
        </p:txBody>
      </p:sp>
      <p:sp>
        <p:nvSpPr>
          <p:cNvPr id="16" name="Oval 15"/>
          <p:cNvSpPr/>
          <p:nvPr/>
        </p:nvSpPr>
        <p:spPr>
          <a:xfrm>
            <a:off x="640080" y="470001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17" name="TextBox 16"/>
          <p:cNvSpPr txBox="1"/>
          <p:nvPr/>
        </p:nvSpPr>
        <p:spPr>
          <a:xfrm>
            <a:off x="1143000" y="4709160"/>
            <a:ext cx="3429000" cy="9144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Compare the first-year and renewal price before you decide</a:t>
            </a:r>
          </a:p>
        </p:txBody>
      </p:sp>
      <p:sp>
        <p:nvSpPr>
          <p:cNvPr id="18" name="Rounded Rectangle 17"/>
          <p:cNvSpPr/>
          <p:nvPr/>
        </p:nvSpPr>
        <p:spPr>
          <a:xfrm>
            <a:off x="4928616" y="1728216"/>
            <a:ext cx="6647688" cy="2916786"/>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exact_crop.png"/>
          <p:cNvPicPr>
            <a:picLocks noChangeAspect="1"/>
          </p:cNvPicPr>
          <p:nvPr/>
        </p:nvPicPr>
        <p:blipFill>
          <a:blip r:embed="rId3"/>
          <a:stretch>
            <a:fillRect/>
          </a:stretch>
        </p:blipFill>
        <p:spPr>
          <a:xfrm>
            <a:off x="4983480" y="1783080"/>
            <a:ext cx="6537960" cy="2807059"/>
          </a:xfrm>
          <a:prstGeom prst="rect">
            <a:avLst/>
          </a:prstGeom>
        </p:spPr>
      </p:pic>
      <p:sp>
        <p:nvSpPr>
          <p:cNvPr id="20" name="Rounded Rectangle 19"/>
          <p:cNvSpPr/>
          <p:nvPr/>
        </p:nvSpPr>
        <p:spPr>
          <a:xfrm>
            <a:off x="5274845" y="2252107"/>
            <a:ext cx="4539818" cy="399295"/>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5090077" y="3486858"/>
            <a:ext cx="1122823" cy="22030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10007760" y="4059484"/>
            <a:ext cx="1250740" cy="434827"/>
          </a:xfrm>
          <a:prstGeom prst="roundRect">
            <a:avLst>
              <a:gd name="adj" fmla="val 18000"/>
            </a:avLst>
          </a:prstGeom>
          <a:noFill/>
          <a:ln w="31750">
            <a:solidFill>
              <a:srgbClr val="F472B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4535424" y="2278019"/>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24" name="Oval 23"/>
          <p:cNvSpPr/>
          <p:nvPr/>
        </p:nvSpPr>
        <p:spPr>
          <a:xfrm>
            <a:off x="6303297" y="3423272"/>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25" name="Oval 24"/>
          <p:cNvSpPr/>
          <p:nvPr/>
        </p:nvSpPr>
        <p:spPr>
          <a:xfrm>
            <a:off x="6819933" y="4103162"/>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26" name="Oval 25"/>
          <p:cNvSpPr/>
          <p:nvPr/>
        </p:nvSpPr>
        <p:spPr>
          <a:xfrm>
            <a:off x="9809623" y="3831928"/>
            <a:ext cx="347472" cy="347472"/>
          </a:xfrm>
          <a:prstGeom prst="ellipse">
            <a:avLst/>
          </a:prstGeom>
          <a:solidFill>
            <a:srgbClr val="F472B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7" name="Rounded Rectangle 26"/>
          <p:cNvSpPr/>
          <p:nvPr/>
        </p:nvSpPr>
        <p:spPr>
          <a:xfrm>
            <a:off x="4928616" y="4791306"/>
            <a:ext cx="6647688" cy="848801"/>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exact_taken.png"/>
          <p:cNvPicPr>
            <a:picLocks noChangeAspect="1"/>
          </p:cNvPicPr>
          <p:nvPr/>
        </p:nvPicPr>
        <p:blipFill>
          <a:blip r:embed="rId4"/>
          <a:stretch>
            <a:fillRect/>
          </a:stretch>
        </p:blipFill>
        <p:spPr>
          <a:xfrm>
            <a:off x="4983480" y="4846170"/>
            <a:ext cx="6537960" cy="739074"/>
          </a:xfrm>
          <a:prstGeom prst="rect">
            <a:avLst/>
          </a:prstGeom>
        </p:spPr>
      </p:pic>
      <p:sp>
        <p:nvSpPr>
          <p:cNvPr id="29" name="Rounded Rectangle 28"/>
          <p:cNvSpPr/>
          <p:nvPr/>
        </p:nvSpPr>
        <p:spPr>
          <a:xfrm>
            <a:off x="5104290" y="5106112"/>
            <a:ext cx="6296339" cy="431718"/>
          </a:xfrm>
          <a:prstGeom prst="roundRect">
            <a:avLst>
              <a:gd name="adj" fmla="val 18000"/>
            </a:avLst>
          </a:prstGeom>
          <a:noFill/>
          <a:ln w="31750">
            <a:solidFill>
              <a:srgbClr val="F8717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983480" y="5676684"/>
            <a:ext cx="65379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 Further down the same results page. Made-up example business; real results, Sept 24, 2026.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3 · AI COPILOT</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Describe your business, get name ideas</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12</a:t>
            </a:r>
          </a:p>
        </p:txBody>
      </p:sp>
      <p:sp>
        <p:nvSpPr>
          <p:cNvPr id="10" name="Oval 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1" name="TextBox 10"/>
          <p:cNvSpPr txBox="1"/>
          <p:nvPr/>
        </p:nvSpPr>
        <p:spPr>
          <a:xfrm>
            <a:off x="1143000" y="1828800"/>
            <a:ext cx="3429000" cy="822959"/>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“Describe your business / brand / idea (AI)”</a:t>
            </a:r>
          </a:p>
        </p:txBody>
      </p:sp>
      <p:sp>
        <p:nvSpPr>
          <p:cNvPr id="12" name="Oval 11"/>
          <p:cNvSpPr/>
          <p:nvPr/>
        </p:nvSpPr>
        <p:spPr>
          <a:xfrm>
            <a:off x="640080" y="26883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3" name="TextBox 12"/>
          <p:cNvSpPr txBox="1"/>
          <p:nvPr/>
        </p:nvSpPr>
        <p:spPr>
          <a:xfrm>
            <a:off x="1143000" y="2697480"/>
            <a:ext cx="3429000" cy="822959"/>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Tell it who you are, what you sell &amp; where</a:t>
            </a:r>
          </a:p>
        </p:txBody>
      </p:sp>
      <p:sp>
        <p:nvSpPr>
          <p:cNvPr id="14" name="Oval 13"/>
          <p:cNvSpPr/>
          <p:nvPr/>
        </p:nvSpPr>
        <p:spPr>
          <a:xfrm>
            <a:off x="640080" y="3557015"/>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15" name="TextBox 14"/>
          <p:cNvSpPr txBox="1"/>
          <p:nvPr/>
        </p:nvSpPr>
        <p:spPr>
          <a:xfrm>
            <a:off x="1143000" y="3566160"/>
            <a:ext cx="3429000" cy="822959"/>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Generate Domain Ideas &amp; Check Availability</a:t>
            </a:r>
          </a:p>
        </p:txBody>
      </p:sp>
      <p:sp>
        <p:nvSpPr>
          <p:cNvPr id="16" name="Oval 15"/>
          <p:cNvSpPr/>
          <p:nvPr/>
        </p:nvSpPr>
        <p:spPr>
          <a:xfrm>
            <a:off x="640080" y="44256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17" name="TextBox 16"/>
          <p:cNvSpPr txBox="1"/>
          <p:nvPr/>
        </p:nvSpPr>
        <p:spPr>
          <a:xfrm>
            <a:off x="1143000" y="4434840"/>
            <a:ext cx="3429000" cy="822959"/>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Review the keyword ideas and the available names it found</a:t>
            </a:r>
          </a:p>
        </p:txBody>
      </p:sp>
      <p:sp>
        <p:nvSpPr>
          <p:cNvPr id="18" name="TextBox 17"/>
          <p:cNvSpPr txBox="1"/>
          <p:nvPr/>
        </p:nvSpPr>
        <p:spPr>
          <a:xfrm>
            <a:off x="640080" y="5303520"/>
            <a:ext cx="3931920" cy="274320"/>
          </a:xfrm>
          <a:prstGeom prst="rect">
            <a:avLst/>
          </a:prstGeom>
          <a:noFill/>
        </p:spPr>
        <p:txBody>
          <a:bodyPr wrap="square" lIns="18288" rIns="18288" tIns="18288" bIns="18288" anchor="t">
            <a:noAutofit/>
          </a:bodyPr>
          <a:lstStyle/>
          <a:p>
            <a:pPr algn="l">
              <a:lnSpc>
                <a:spcPct val="110000"/>
              </a:lnSpc>
            </a:pPr>
            <a:r>
              <a:rPr sz="1200" b="0" i="1">
                <a:solidFill>
                  <a:srgbClr val="64748B"/>
                </a:solidFill>
                <a:latin typeface="Inter"/>
              </a:rPr>
              <a:t>Look for this button under the search box:</a:t>
            </a:r>
          </a:p>
        </p:txBody>
      </p:sp>
      <p:pic>
        <p:nvPicPr>
          <p:cNvPr id="19" name="Picture 18" descr="ai_toggle.png"/>
          <p:cNvPicPr>
            <a:picLocks noChangeAspect="1"/>
          </p:cNvPicPr>
          <p:nvPr/>
        </p:nvPicPr>
        <p:blipFill>
          <a:blip r:embed="rId3"/>
          <a:stretch>
            <a:fillRect/>
          </a:stretch>
        </p:blipFill>
        <p:spPr>
          <a:xfrm>
            <a:off x="640080" y="5577840"/>
            <a:ext cx="3108960" cy="506896"/>
          </a:xfrm>
          <a:prstGeom prst="rect">
            <a:avLst/>
          </a:prstGeom>
        </p:spPr>
      </p:pic>
      <p:sp>
        <p:nvSpPr>
          <p:cNvPr id="20" name="Rounded Rectangle 19"/>
          <p:cNvSpPr/>
          <p:nvPr/>
        </p:nvSpPr>
        <p:spPr>
          <a:xfrm>
            <a:off x="5157216" y="1728216"/>
            <a:ext cx="6419088" cy="436168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ai_result.png"/>
          <p:cNvPicPr>
            <a:picLocks noChangeAspect="1"/>
          </p:cNvPicPr>
          <p:nvPr/>
        </p:nvPicPr>
        <p:blipFill>
          <a:blip r:embed="rId4"/>
          <a:stretch>
            <a:fillRect/>
          </a:stretch>
        </p:blipFill>
        <p:spPr>
          <a:xfrm>
            <a:off x="5212080" y="1783080"/>
            <a:ext cx="6309360" cy="4251960"/>
          </a:xfrm>
          <a:prstGeom prst="rect">
            <a:avLst/>
          </a:prstGeom>
        </p:spPr>
      </p:pic>
      <p:sp>
        <p:nvSpPr>
          <p:cNvPr id="22" name="Rounded Rectangle 21"/>
          <p:cNvSpPr/>
          <p:nvPr/>
        </p:nvSpPr>
        <p:spPr>
          <a:xfrm>
            <a:off x="5500116" y="2301609"/>
            <a:ext cx="5733288" cy="65836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5500116" y="3042273"/>
            <a:ext cx="5733288" cy="344185"/>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5314950" y="3893950"/>
            <a:ext cx="6103620" cy="24688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5328666" y="4425981"/>
            <a:ext cx="6076188" cy="529351"/>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Oval 25"/>
          <p:cNvSpPr/>
          <p:nvPr/>
        </p:nvSpPr>
        <p:spPr>
          <a:xfrm>
            <a:off x="4764024" y="2457057"/>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27" name="Oval 26"/>
          <p:cNvSpPr/>
          <p:nvPr/>
        </p:nvSpPr>
        <p:spPr>
          <a:xfrm>
            <a:off x="4764024" y="3040630"/>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28" name="Oval 27"/>
          <p:cNvSpPr/>
          <p:nvPr/>
        </p:nvSpPr>
        <p:spPr>
          <a:xfrm>
            <a:off x="4764024" y="3843658"/>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9" name="TextBox 28"/>
          <p:cNvSpPr txBox="1"/>
          <p:nvPr/>
        </p:nvSpPr>
        <p:spPr>
          <a:xfrm>
            <a:off x="5212080" y="6053328"/>
            <a:ext cx="6309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On the site this is the “Describe Your Idea” panel. Real run, Sept 24, 2026.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BONUS · CHAT WITH THE AI</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Brainstorm names in a conversation</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13</a:t>
            </a:r>
          </a:p>
        </p:txBody>
      </p:sp>
      <p:sp>
        <p:nvSpPr>
          <p:cNvPr id="10" name="Rounded Rectangle 9"/>
          <p:cNvSpPr/>
          <p:nvPr/>
        </p:nvSpPr>
        <p:spPr>
          <a:xfrm>
            <a:off x="630936" y="1728216"/>
            <a:ext cx="6419088" cy="4368546"/>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chat.png"/>
          <p:cNvPicPr>
            <a:picLocks noChangeAspect="1"/>
          </p:cNvPicPr>
          <p:nvPr/>
        </p:nvPicPr>
        <p:blipFill>
          <a:blip r:embed="rId3"/>
          <a:stretch>
            <a:fillRect/>
          </a:stretch>
        </p:blipFill>
        <p:spPr>
          <a:xfrm>
            <a:off x="685800" y="1783080"/>
            <a:ext cx="6309360" cy="4258818"/>
          </a:xfrm>
          <a:prstGeom prst="rect">
            <a:avLst/>
          </a:prstGeom>
        </p:spPr>
      </p:pic>
      <p:sp>
        <p:nvSpPr>
          <p:cNvPr id="12" name="Rounded Rectangle 11"/>
          <p:cNvSpPr/>
          <p:nvPr/>
        </p:nvSpPr>
        <p:spPr>
          <a:xfrm>
            <a:off x="1783080" y="3182112"/>
            <a:ext cx="4978908" cy="473202"/>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373886" y="3241548"/>
            <a:ext cx="347472" cy="3474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918971" y="3703320"/>
            <a:ext cx="4965192" cy="1659636"/>
          </a:xfrm>
          <a:prstGeom prst="roundRect">
            <a:avLst>
              <a:gd name="adj" fmla="val 18000"/>
            </a:avLst>
          </a:prstGeom>
          <a:noFill/>
          <a:ln w="31750">
            <a:solidFill>
              <a:srgbClr val="F472B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65810" y="3550158"/>
            <a:ext cx="347472" cy="347472"/>
          </a:xfrm>
          <a:prstGeom prst="ellipse">
            <a:avLst/>
          </a:prstGeom>
          <a:solidFill>
            <a:srgbClr val="F472B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7498079" y="182880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message-circle_p.png"/>
          <p:cNvPicPr>
            <a:picLocks noChangeAspect="1"/>
          </p:cNvPicPr>
          <p:nvPr/>
        </p:nvPicPr>
        <p:blipFill>
          <a:blip r:embed="rId4"/>
          <a:stretch>
            <a:fillRect/>
          </a:stretch>
        </p:blipFill>
        <p:spPr>
          <a:xfrm>
            <a:off x="7622804" y="1953524"/>
            <a:ext cx="317479" cy="317479"/>
          </a:xfrm>
          <a:prstGeom prst="rect">
            <a:avLst/>
          </a:prstGeom>
        </p:spPr>
      </p:pic>
      <p:sp>
        <p:nvSpPr>
          <p:cNvPr id="18" name="TextBox 17"/>
          <p:cNvSpPr txBox="1"/>
          <p:nvPr/>
        </p:nvSpPr>
        <p:spPr>
          <a:xfrm>
            <a:off x="8229600" y="1783080"/>
            <a:ext cx="3337560" cy="100584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Scroll to “Or chat with the AI about domain ideas” and ask in plain English</a:t>
            </a:r>
          </a:p>
        </p:txBody>
      </p:sp>
      <p:sp>
        <p:nvSpPr>
          <p:cNvPr id="19" name="Rounded Rectangle 18"/>
          <p:cNvSpPr/>
          <p:nvPr/>
        </p:nvSpPr>
        <p:spPr>
          <a:xfrm>
            <a:off x="7498079" y="292608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sparkles_k.png"/>
          <p:cNvPicPr>
            <a:picLocks noChangeAspect="1"/>
          </p:cNvPicPr>
          <p:nvPr/>
        </p:nvPicPr>
        <p:blipFill>
          <a:blip r:embed="rId5"/>
          <a:stretch>
            <a:fillRect/>
          </a:stretch>
        </p:blipFill>
        <p:spPr>
          <a:xfrm>
            <a:off x="7622804" y="3050804"/>
            <a:ext cx="317479" cy="317479"/>
          </a:xfrm>
          <a:prstGeom prst="rect">
            <a:avLst/>
          </a:prstGeom>
        </p:spPr>
      </p:pic>
      <p:sp>
        <p:nvSpPr>
          <p:cNvPr id="21" name="TextBox 20"/>
          <p:cNvSpPr txBox="1"/>
          <p:nvPr/>
        </p:nvSpPr>
        <p:spPr>
          <a:xfrm>
            <a:off x="8229600" y="2880360"/>
            <a:ext cx="3337560" cy="100584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Ask follow-ups: “Shorter?” “Include Long Beach?” “Something playful?”</a:t>
            </a:r>
          </a:p>
        </p:txBody>
      </p:sp>
      <p:sp>
        <p:nvSpPr>
          <p:cNvPr id="22" name="Rounded Rectangle 21"/>
          <p:cNvSpPr/>
          <p:nvPr/>
        </p:nvSpPr>
        <p:spPr>
          <a:xfrm>
            <a:off x="7498079" y="4023360"/>
            <a:ext cx="566928" cy="566928"/>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search_g.png"/>
          <p:cNvPicPr>
            <a:picLocks noChangeAspect="1"/>
          </p:cNvPicPr>
          <p:nvPr/>
        </p:nvPicPr>
        <p:blipFill>
          <a:blip r:embed="rId6"/>
          <a:stretch>
            <a:fillRect/>
          </a:stretch>
        </p:blipFill>
        <p:spPr>
          <a:xfrm>
            <a:off x="7622804" y="4148084"/>
            <a:ext cx="317479" cy="317479"/>
          </a:xfrm>
          <a:prstGeom prst="rect">
            <a:avLst/>
          </a:prstGeom>
        </p:spPr>
      </p:pic>
      <p:sp>
        <p:nvSpPr>
          <p:cNvPr id="24" name="TextBox 23"/>
          <p:cNvSpPr txBox="1"/>
          <p:nvPr/>
        </p:nvSpPr>
        <p:spPr>
          <a:xfrm>
            <a:off x="8229600" y="3977640"/>
            <a:ext cx="3337560" cy="1005840"/>
          </a:xfrm>
          <a:prstGeom prst="rect">
            <a:avLst/>
          </a:prstGeom>
          <a:noFill/>
        </p:spPr>
        <p:txBody>
          <a:bodyPr wrap="square" lIns="18288" rIns="18288" tIns="18288" bIns="18288" anchor="t">
            <a:noAutofit/>
          </a:bodyPr>
          <a:lstStyle/>
          <a:p>
            <a:pPr algn="l">
              <a:lnSpc>
                <a:spcPct val="110000"/>
              </a:lnSpc>
            </a:pPr>
            <a:r>
              <a:rPr sz="1500" b="0" i="0">
                <a:solidFill>
                  <a:srgbClr val="E5E7EB"/>
                </a:solidFill>
                <a:latin typeface="Inter"/>
              </a:rPr>
              <a:t>Copy any idea you like into the search bar to check if it’s available</a:t>
            </a:r>
          </a:p>
        </p:txBody>
      </p:sp>
      <p:sp>
        <p:nvSpPr>
          <p:cNvPr id="25" name="Rounded Rectangle 24"/>
          <p:cNvSpPr/>
          <p:nvPr/>
        </p:nvSpPr>
        <p:spPr>
          <a:xfrm>
            <a:off x="7498079" y="5166360"/>
            <a:ext cx="4050791" cy="731520"/>
          </a:xfrm>
          <a:prstGeom prst="roundRect">
            <a:avLst>
              <a:gd name="adj" fmla="val 20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7680960" y="5166360"/>
            <a:ext cx="3749039" cy="731520"/>
          </a:xfrm>
          <a:prstGeom prst="rect">
            <a:avLst/>
          </a:prstGeom>
          <a:noFill/>
        </p:spPr>
        <p:txBody>
          <a:bodyPr wrap="square" lIns="18288" rIns="18288" tIns="18288" bIns="18288" anchor="ctr">
            <a:noAutofit/>
          </a:bodyPr>
          <a:lstStyle/>
          <a:p>
            <a:pPr algn="l">
              <a:lnSpc>
                <a:spcPct val="110000"/>
              </a:lnSpc>
            </a:pPr>
            <a:r>
              <a:rPr sz="1300" b="0" i="0">
                <a:solidFill>
                  <a:srgbClr val="E5E7EB"/>
                </a:solidFill>
                <a:latin typeface="Inter"/>
              </a:rPr>
              <a:t>Chat gives ideas; the search bar confirms availability &amp; price.</a:t>
            </a:r>
          </a:p>
        </p:txBody>
      </p:sp>
      <p:sp>
        <p:nvSpPr>
          <p:cNvPr id="27" name="TextBox 26"/>
          <p:cNvSpPr txBox="1"/>
          <p:nvPr/>
        </p:nvSpPr>
        <p:spPr>
          <a:xfrm>
            <a:off x="685800" y="6053328"/>
            <a:ext cx="6309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Real chat reply, Sept 24, 2026 (chat window expanded to show the full reply).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GOT YOUR NAME? HERE’S WHAT’S NEXT</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Make your domain the hub</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14</a:t>
            </a:r>
          </a:p>
        </p:txBody>
      </p:sp>
      <p:sp>
        <p:nvSpPr>
          <p:cNvPr id="10" name="Rounded Rectangle 9"/>
          <p:cNvSpPr/>
          <p:nvPr/>
        </p:nvSpPr>
        <p:spPr>
          <a:xfrm>
            <a:off x="640080" y="1828800"/>
            <a:ext cx="2587752" cy="388620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2651759"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2" name="Rounded Rectangle 11"/>
          <p:cNvSpPr/>
          <p:nvPr/>
        </p:nvSpPr>
        <p:spPr>
          <a:xfrm>
            <a:off x="896112" y="2103120"/>
            <a:ext cx="777240" cy="7772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link_b.png"/>
          <p:cNvPicPr>
            <a:picLocks noChangeAspect="1"/>
          </p:cNvPicPr>
          <p:nvPr/>
        </p:nvPicPr>
        <p:blipFill>
          <a:blip r:embed="rId3"/>
          <a:stretch>
            <a:fillRect/>
          </a:stretch>
        </p:blipFill>
        <p:spPr>
          <a:xfrm>
            <a:off x="1067104" y="2274112"/>
            <a:ext cx="435254" cy="435254"/>
          </a:xfrm>
          <a:prstGeom prst="rect">
            <a:avLst/>
          </a:prstGeom>
        </p:spPr>
      </p:pic>
      <p:sp>
        <p:nvSpPr>
          <p:cNvPr id="14" name="TextBox 13"/>
          <p:cNvSpPr txBox="1"/>
          <p:nvPr/>
        </p:nvSpPr>
        <p:spPr>
          <a:xfrm>
            <a:off x="896112" y="3108960"/>
            <a:ext cx="2194560" cy="822960"/>
          </a:xfrm>
          <a:prstGeom prst="rect">
            <a:avLst/>
          </a:prstGeom>
          <a:noFill/>
        </p:spPr>
        <p:txBody>
          <a:bodyPr wrap="square" lIns="18288" rIns="18288" tIns="18288" bIns="18288" anchor="t">
            <a:noAutofit/>
          </a:bodyPr>
          <a:lstStyle/>
          <a:p>
            <a:pPr algn="l">
              <a:lnSpc>
                <a:spcPct val="110000"/>
              </a:lnSpc>
            </a:pPr>
            <a:r>
              <a:rPr sz="2000" b="1" i="0">
                <a:solidFill>
                  <a:srgbClr val="FFFFFF"/>
                </a:solidFill>
                <a:latin typeface="Inter"/>
              </a:rPr>
              <a:t>Connect it</a:t>
            </a:r>
          </a:p>
        </p:txBody>
      </p:sp>
      <p:sp>
        <p:nvSpPr>
          <p:cNvPr id="15" name="TextBox 14"/>
          <p:cNvSpPr txBox="1"/>
          <p:nvPr/>
        </p:nvSpPr>
        <p:spPr>
          <a:xfrm>
            <a:off x="896112" y="3931920"/>
            <a:ext cx="2148840" cy="16916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Point it to a simple site with hours, location &amp; a Book button. We can set this up for you.</a:t>
            </a:r>
          </a:p>
        </p:txBody>
      </p:sp>
      <p:sp>
        <p:nvSpPr>
          <p:cNvPr id="16" name="Rounded Rectangle 15"/>
          <p:cNvSpPr/>
          <p:nvPr/>
        </p:nvSpPr>
        <p:spPr>
          <a:xfrm>
            <a:off x="3410711" y="1828800"/>
            <a:ext cx="2587752" cy="388620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422391"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8" name="Rounded Rectangle 17"/>
          <p:cNvSpPr/>
          <p:nvPr/>
        </p:nvSpPr>
        <p:spPr>
          <a:xfrm>
            <a:off x="3666744" y="2103120"/>
            <a:ext cx="777240" cy="7772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camera_k.png"/>
          <p:cNvPicPr>
            <a:picLocks noChangeAspect="1"/>
          </p:cNvPicPr>
          <p:nvPr/>
        </p:nvPicPr>
        <p:blipFill>
          <a:blip r:embed="rId4"/>
          <a:stretch>
            <a:fillRect/>
          </a:stretch>
        </p:blipFill>
        <p:spPr>
          <a:xfrm>
            <a:off x="3837736" y="2274112"/>
            <a:ext cx="435254" cy="435254"/>
          </a:xfrm>
          <a:prstGeom prst="rect">
            <a:avLst/>
          </a:prstGeom>
        </p:spPr>
      </p:pic>
      <p:sp>
        <p:nvSpPr>
          <p:cNvPr id="20" name="TextBox 19"/>
          <p:cNvSpPr txBox="1"/>
          <p:nvPr/>
        </p:nvSpPr>
        <p:spPr>
          <a:xfrm>
            <a:off x="3666744" y="3108960"/>
            <a:ext cx="2194560" cy="822960"/>
          </a:xfrm>
          <a:prstGeom prst="rect">
            <a:avLst/>
          </a:prstGeom>
          <a:noFill/>
        </p:spPr>
        <p:txBody>
          <a:bodyPr wrap="square" lIns="18288" rIns="18288" tIns="18288" bIns="18288" anchor="t">
            <a:noAutofit/>
          </a:bodyPr>
          <a:lstStyle/>
          <a:p>
            <a:pPr algn="l">
              <a:lnSpc>
                <a:spcPct val="110000"/>
              </a:lnSpc>
            </a:pPr>
            <a:r>
              <a:rPr sz="2000" b="1" i="0">
                <a:solidFill>
                  <a:srgbClr val="FFFFFF"/>
                </a:solidFill>
                <a:latin typeface="Inter"/>
              </a:rPr>
              <a:t>Update every bio</a:t>
            </a:r>
          </a:p>
        </p:txBody>
      </p:sp>
      <p:sp>
        <p:nvSpPr>
          <p:cNvPr id="21" name="TextBox 20"/>
          <p:cNvSpPr txBox="1"/>
          <p:nvPr/>
        </p:nvSpPr>
        <p:spPr>
          <a:xfrm>
            <a:off x="3666744" y="3931920"/>
            <a:ext cx="2148840" cy="16916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Instagram, Facebook, TikTok, Yelp, your email signature, flyers, and receipts.</a:t>
            </a:r>
          </a:p>
        </p:txBody>
      </p:sp>
      <p:sp>
        <p:nvSpPr>
          <p:cNvPr id="22" name="Rounded Rectangle 21"/>
          <p:cNvSpPr/>
          <p:nvPr/>
        </p:nvSpPr>
        <p:spPr>
          <a:xfrm>
            <a:off x="6181344" y="1828800"/>
            <a:ext cx="2587752" cy="388620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8193024"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4" name="Rounded Rectangle 23"/>
          <p:cNvSpPr/>
          <p:nvPr/>
        </p:nvSpPr>
        <p:spPr>
          <a:xfrm>
            <a:off x="6437376" y="2103120"/>
            <a:ext cx="777240" cy="7772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map-pin_g.png"/>
          <p:cNvPicPr>
            <a:picLocks noChangeAspect="1"/>
          </p:cNvPicPr>
          <p:nvPr/>
        </p:nvPicPr>
        <p:blipFill>
          <a:blip r:embed="rId5"/>
          <a:stretch>
            <a:fillRect/>
          </a:stretch>
        </p:blipFill>
        <p:spPr>
          <a:xfrm>
            <a:off x="6608368" y="2274112"/>
            <a:ext cx="435254" cy="435254"/>
          </a:xfrm>
          <a:prstGeom prst="rect">
            <a:avLst/>
          </a:prstGeom>
        </p:spPr>
      </p:pic>
      <p:sp>
        <p:nvSpPr>
          <p:cNvPr id="26" name="TextBox 25"/>
          <p:cNvSpPr txBox="1"/>
          <p:nvPr/>
        </p:nvSpPr>
        <p:spPr>
          <a:xfrm>
            <a:off x="6437376" y="3108960"/>
            <a:ext cx="2194560" cy="822960"/>
          </a:xfrm>
          <a:prstGeom prst="rect">
            <a:avLst/>
          </a:prstGeom>
          <a:noFill/>
        </p:spPr>
        <p:txBody>
          <a:bodyPr wrap="square" lIns="18288" rIns="18288" tIns="18288" bIns="18288" anchor="t">
            <a:noAutofit/>
          </a:bodyPr>
          <a:lstStyle/>
          <a:p>
            <a:pPr algn="l">
              <a:lnSpc>
                <a:spcPct val="110000"/>
              </a:lnSpc>
            </a:pPr>
            <a:r>
              <a:rPr sz="2000" b="1" i="0">
                <a:solidFill>
                  <a:srgbClr val="FFFFFF"/>
                </a:solidFill>
                <a:latin typeface="Inter"/>
              </a:rPr>
              <a:t>Google Business Profile</a:t>
            </a:r>
          </a:p>
        </p:txBody>
      </p:sp>
      <p:sp>
        <p:nvSpPr>
          <p:cNvPr id="27" name="TextBox 26"/>
          <p:cNvSpPr txBox="1"/>
          <p:nvPr/>
        </p:nvSpPr>
        <p:spPr>
          <a:xfrm>
            <a:off x="6437376" y="3931920"/>
            <a:ext cx="2148840" cy="16916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Add your website, hours &amp; address. Complete, accurate info helps you show up locally.</a:t>
            </a:r>
          </a:p>
        </p:txBody>
      </p:sp>
      <p:sp>
        <p:nvSpPr>
          <p:cNvPr id="28" name="Rounded Rectangle 27"/>
          <p:cNvSpPr/>
          <p:nvPr/>
        </p:nvSpPr>
        <p:spPr>
          <a:xfrm>
            <a:off x="8951976" y="1828800"/>
            <a:ext cx="2587752" cy="388620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10963656"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30" name="Rounded Rectangle 29"/>
          <p:cNvSpPr/>
          <p:nvPr/>
        </p:nvSpPr>
        <p:spPr>
          <a:xfrm>
            <a:off x="9208007" y="2103120"/>
            <a:ext cx="777240" cy="7772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mail_p.png"/>
          <p:cNvPicPr>
            <a:picLocks noChangeAspect="1"/>
          </p:cNvPicPr>
          <p:nvPr/>
        </p:nvPicPr>
        <p:blipFill>
          <a:blip r:embed="rId6"/>
          <a:stretch>
            <a:fillRect/>
          </a:stretch>
        </p:blipFill>
        <p:spPr>
          <a:xfrm>
            <a:off x="9379000" y="2274112"/>
            <a:ext cx="435254" cy="435254"/>
          </a:xfrm>
          <a:prstGeom prst="rect">
            <a:avLst/>
          </a:prstGeom>
        </p:spPr>
      </p:pic>
      <p:sp>
        <p:nvSpPr>
          <p:cNvPr id="32" name="TextBox 31"/>
          <p:cNvSpPr txBox="1"/>
          <p:nvPr/>
        </p:nvSpPr>
        <p:spPr>
          <a:xfrm>
            <a:off x="9208007" y="3108960"/>
            <a:ext cx="2194560" cy="822960"/>
          </a:xfrm>
          <a:prstGeom prst="rect">
            <a:avLst/>
          </a:prstGeom>
          <a:noFill/>
        </p:spPr>
        <p:txBody>
          <a:bodyPr wrap="square" lIns="18288" rIns="18288" tIns="18288" bIns="18288" anchor="t">
            <a:noAutofit/>
          </a:bodyPr>
          <a:lstStyle/>
          <a:p>
            <a:pPr algn="l">
              <a:lnSpc>
                <a:spcPct val="110000"/>
              </a:lnSpc>
            </a:pPr>
            <a:r>
              <a:rPr sz="2000" b="1" i="0">
                <a:solidFill>
                  <a:srgbClr val="FFFFFF"/>
                </a:solidFill>
                <a:latin typeface="Inter"/>
              </a:rPr>
              <a:t>Use pro email</a:t>
            </a:r>
          </a:p>
        </p:txBody>
      </p:sp>
      <p:sp>
        <p:nvSpPr>
          <p:cNvPr id="33" name="TextBox 32"/>
          <p:cNvSpPr txBox="1"/>
          <p:nvPr/>
        </p:nvSpPr>
        <p:spPr>
          <a:xfrm>
            <a:off x="9208007" y="3931920"/>
            <a:ext cx="2148840" cy="1691640"/>
          </a:xfrm>
          <a:prstGeom prst="rect">
            <a:avLst/>
          </a:prstGeom>
          <a:noFill/>
        </p:spPr>
        <p:txBody>
          <a:bodyPr wrap="square" lIns="18288" rIns="18288" tIns="18288" bIns="18288" anchor="t">
            <a:noAutofit/>
          </a:bodyPr>
          <a:lstStyle/>
          <a:p>
            <a:pPr algn="l">
              <a:lnSpc>
                <a:spcPct val="110000"/>
              </a:lnSpc>
            </a:pPr>
            <a:r>
              <a:rPr sz="1500" b="0" i="0">
                <a:solidFill>
                  <a:srgbClr val="94A3B8"/>
                </a:solidFill>
                <a:latin typeface="Inter"/>
              </a:rPr>
              <a:t>Send bookings, quotes &amp; receipts from your own address, like hi@yourshop.com.</a:t>
            </a:r>
          </a:p>
        </p:txBody>
      </p:sp>
      <p:sp>
        <p:nvSpPr>
          <p:cNvPr id="34" name="TextBox 33"/>
          <p:cNvSpPr txBox="1"/>
          <p:nvPr/>
        </p:nvSpPr>
        <p:spPr>
          <a:xfrm>
            <a:off x="640080" y="5897880"/>
            <a:ext cx="10881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Google Business Profile Help, “Tips to improve your local ranking on Google”: businesses with complete and accurate info are more likely to show up in local results.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RECAP</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What we covered today</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15</a:t>
            </a:r>
          </a:p>
        </p:txBody>
      </p:sp>
      <p:sp>
        <p:nvSpPr>
          <p:cNvPr id="10" name="Rounded Rectangle 9"/>
          <p:cNvSpPr/>
          <p:nvPr/>
        </p:nvSpPr>
        <p:spPr>
          <a:xfrm>
            <a:off x="640080" y="1828800"/>
            <a:ext cx="5376672" cy="4069080"/>
          </a:xfrm>
          <a:prstGeom prst="roundRect">
            <a:avLst>
              <a:gd name="adj" fmla="val 6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60119" y="2011680"/>
            <a:ext cx="2743200" cy="457200"/>
          </a:xfrm>
          <a:prstGeom prst="rect">
            <a:avLst/>
          </a:prstGeom>
          <a:noFill/>
        </p:spPr>
        <p:txBody>
          <a:bodyPr wrap="square" lIns="18288" rIns="18288" tIns="18288" bIns="18288" anchor="t">
            <a:noAutofit/>
          </a:bodyPr>
          <a:lstStyle/>
          <a:p>
            <a:pPr algn="l">
              <a:lnSpc>
                <a:spcPct val="110000"/>
              </a:lnSpc>
            </a:pPr>
            <a:r>
              <a:rPr sz="1600" b="1" i="0">
                <a:solidFill>
                  <a:srgbClr val="A78BFA"/>
                </a:solidFill>
                <a:latin typeface="Inter"/>
              </a:rPr>
              <a:t>WHY</a:t>
            </a:r>
          </a:p>
        </p:txBody>
      </p:sp>
      <p:sp>
        <p:nvSpPr>
          <p:cNvPr id="12" name="Rounded Rectangle 11"/>
          <p:cNvSpPr/>
          <p:nvPr/>
        </p:nvSpPr>
        <p:spPr>
          <a:xfrm>
            <a:off x="960119" y="260604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key-round_p.png"/>
          <p:cNvPicPr>
            <a:picLocks noChangeAspect="1"/>
          </p:cNvPicPr>
          <p:nvPr/>
        </p:nvPicPr>
        <p:blipFill>
          <a:blip r:embed="rId3"/>
          <a:stretch>
            <a:fillRect/>
          </a:stretch>
        </p:blipFill>
        <p:spPr>
          <a:xfrm>
            <a:off x="1100937" y="2746857"/>
            <a:ext cx="358444" cy="358444"/>
          </a:xfrm>
          <a:prstGeom prst="rect">
            <a:avLst/>
          </a:prstGeom>
        </p:spPr>
      </p:pic>
      <p:sp>
        <p:nvSpPr>
          <p:cNvPr id="14" name="TextBox 13"/>
          <p:cNvSpPr txBox="1"/>
          <p:nvPr/>
        </p:nvSpPr>
        <p:spPr>
          <a:xfrm>
            <a:off x="1828800" y="256032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Own your name instead of renting space on social platforms</a:t>
            </a:r>
          </a:p>
        </p:txBody>
      </p:sp>
      <p:sp>
        <p:nvSpPr>
          <p:cNvPr id="15" name="Rounded Rectangle 14"/>
          <p:cNvSpPr/>
          <p:nvPr/>
        </p:nvSpPr>
        <p:spPr>
          <a:xfrm>
            <a:off x="960119" y="36576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shield-check_g.png"/>
          <p:cNvPicPr>
            <a:picLocks noChangeAspect="1"/>
          </p:cNvPicPr>
          <p:nvPr/>
        </p:nvPicPr>
        <p:blipFill>
          <a:blip r:embed="rId4"/>
          <a:stretch>
            <a:fillRect/>
          </a:stretch>
        </p:blipFill>
        <p:spPr>
          <a:xfrm>
            <a:off x="1100937" y="3798417"/>
            <a:ext cx="358444" cy="358444"/>
          </a:xfrm>
          <a:prstGeom prst="rect">
            <a:avLst/>
          </a:prstGeom>
        </p:spPr>
      </p:pic>
      <p:sp>
        <p:nvSpPr>
          <p:cNvPr id="17" name="TextBox 16"/>
          <p:cNvSpPr txBox="1"/>
          <p:nvPr/>
        </p:nvSpPr>
        <p:spPr>
          <a:xfrm>
            <a:off x="1828800" y="361188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Look credible and get found on Google &amp; Maps</a:t>
            </a:r>
          </a:p>
        </p:txBody>
      </p:sp>
      <p:sp>
        <p:nvSpPr>
          <p:cNvPr id="18" name="Rounded Rectangle 17"/>
          <p:cNvSpPr/>
          <p:nvPr/>
        </p:nvSpPr>
        <p:spPr>
          <a:xfrm>
            <a:off x="960119" y="470916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footprints_b.png"/>
          <p:cNvPicPr>
            <a:picLocks noChangeAspect="1"/>
          </p:cNvPicPr>
          <p:nvPr/>
        </p:nvPicPr>
        <p:blipFill>
          <a:blip r:embed="rId5"/>
          <a:stretch>
            <a:fillRect/>
          </a:stretch>
        </p:blipFill>
        <p:spPr>
          <a:xfrm>
            <a:off x="1100937" y="4849977"/>
            <a:ext cx="358444" cy="358444"/>
          </a:xfrm>
          <a:prstGeom prst="rect">
            <a:avLst/>
          </a:prstGeom>
        </p:spPr>
      </p:pic>
      <p:sp>
        <p:nvSpPr>
          <p:cNvPr id="20" name="TextBox 19"/>
          <p:cNvSpPr txBox="1"/>
          <p:nvPr/>
        </p:nvSpPr>
        <p:spPr>
          <a:xfrm>
            <a:off x="1828800" y="466344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One link that leads to walk-ins &amp; bookings</a:t>
            </a:r>
          </a:p>
        </p:txBody>
      </p:sp>
      <p:sp>
        <p:nvSpPr>
          <p:cNvPr id="21" name="Rounded Rectangle 20"/>
          <p:cNvSpPr/>
          <p:nvPr/>
        </p:nvSpPr>
        <p:spPr>
          <a:xfrm>
            <a:off x="6172200" y="1828800"/>
            <a:ext cx="5376672" cy="4069080"/>
          </a:xfrm>
          <a:prstGeom prst="roundRect">
            <a:avLst>
              <a:gd name="adj" fmla="val 6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92240" y="2011680"/>
            <a:ext cx="2743200" cy="457200"/>
          </a:xfrm>
          <a:prstGeom prst="rect">
            <a:avLst/>
          </a:prstGeom>
          <a:noFill/>
        </p:spPr>
        <p:txBody>
          <a:bodyPr wrap="square" lIns="18288" rIns="18288" tIns="18288" bIns="18288" anchor="t">
            <a:noAutofit/>
          </a:bodyPr>
          <a:lstStyle/>
          <a:p>
            <a:pPr algn="l">
              <a:lnSpc>
                <a:spcPct val="110000"/>
              </a:lnSpc>
            </a:pPr>
            <a:r>
              <a:rPr sz="1600" b="1" i="0">
                <a:solidFill>
                  <a:srgbClr val="60A5FA"/>
                </a:solidFill>
                <a:latin typeface="Inter"/>
              </a:rPr>
              <a:t>HOW</a:t>
            </a:r>
          </a:p>
        </p:txBody>
      </p:sp>
      <p:sp>
        <p:nvSpPr>
          <p:cNvPr id="23" name="Rounded Rectangle 22"/>
          <p:cNvSpPr/>
          <p:nvPr/>
        </p:nvSpPr>
        <p:spPr>
          <a:xfrm>
            <a:off x="6492240" y="260604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search_b.png"/>
          <p:cNvPicPr>
            <a:picLocks noChangeAspect="1"/>
          </p:cNvPicPr>
          <p:nvPr/>
        </p:nvPicPr>
        <p:blipFill>
          <a:blip r:embed="rId6"/>
          <a:stretch>
            <a:fillRect/>
          </a:stretch>
        </p:blipFill>
        <p:spPr>
          <a:xfrm>
            <a:off x="6633057" y="2746857"/>
            <a:ext cx="358444" cy="358444"/>
          </a:xfrm>
          <a:prstGeom prst="rect">
            <a:avLst/>
          </a:prstGeom>
        </p:spPr>
      </p:pic>
      <p:sp>
        <p:nvSpPr>
          <p:cNvPr id="25" name="TextBox 24"/>
          <p:cNvSpPr txBox="1"/>
          <p:nvPr/>
        </p:nvSpPr>
        <p:spPr>
          <a:xfrm>
            <a:off x="7360920" y="256032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Keyword search: ideas across many endings</a:t>
            </a:r>
          </a:p>
        </p:txBody>
      </p:sp>
      <p:sp>
        <p:nvSpPr>
          <p:cNvPr id="26" name="Rounded Rectangle 25"/>
          <p:cNvSpPr/>
          <p:nvPr/>
        </p:nvSpPr>
        <p:spPr>
          <a:xfrm>
            <a:off x="6492240" y="36576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globe_p.png"/>
          <p:cNvPicPr>
            <a:picLocks noChangeAspect="1"/>
          </p:cNvPicPr>
          <p:nvPr/>
        </p:nvPicPr>
        <p:blipFill>
          <a:blip r:embed="rId7"/>
          <a:stretch>
            <a:fillRect/>
          </a:stretch>
        </p:blipFill>
        <p:spPr>
          <a:xfrm>
            <a:off x="6633057" y="3798417"/>
            <a:ext cx="358444" cy="358444"/>
          </a:xfrm>
          <a:prstGeom prst="rect">
            <a:avLst/>
          </a:prstGeom>
        </p:spPr>
      </p:pic>
      <p:sp>
        <p:nvSpPr>
          <p:cNvPr id="28" name="TextBox 27"/>
          <p:cNvSpPr txBox="1"/>
          <p:nvPr/>
        </p:nvSpPr>
        <p:spPr>
          <a:xfrm>
            <a:off x="7360920" y="361188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Exact search: check a name &amp; see alternatives</a:t>
            </a:r>
          </a:p>
        </p:txBody>
      </p:sp>
      <p:sp>
        <p:nvSpPr>
          <p:cNvPr id="29" name="Rounded Rectangle 28"/>
          <p:cNvSpPr/>
          <p:nvPr/>
        </p:nvSpPr>
        <p:spPr>
          <a:xfrm>
            <a:off x="6492240" y="470916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sparkles_k.png"/>
          <p:cNvPicPr>
            <a:picLocks noChangeAspect="1"/>
          </p:cNvPicPr>
          <p:nvPr/>
        </p:nvPicPr>
        <p:blipFill>
          <a:blip r:embed="rId8"/>
          <a:stretch>
            <a:fillRect/>
          </a:stretch>
        </p:blipFill>
        <p:spPr>
          <a:xfrm>
            <a:off x="6633057" y="4849977"/>
            <a:ext cx="358444" cy="358444"/>
          </a:xfrm>
          <a:prstGeom prst="rect">
            <a:avLst/>
          </a:prstGeom>
        </p:spPr>
      </p:pic>
      <p:sp>
        <p:nvSpPr>
          <p:cNvPr id="31" name="TextBox 30"/>
          <p:cNvSpPr txBox="1"/>
          <p:nvPr/>
        </p:nvSpPr>
        <p:spPr>
          <a:xfrm>
            <a:off x="7360920" y="4663440"/>
            <a:ext cx="3977639" cy="731520"/>
          </a:xfrm>
          <a:prstGeom prst="rect">
            <a:avLst/>
          </a:prstGeom>
          <a:noFill/>
        </p:spPr>
        <p:txBody>
          <a:bodyPr wrap="square" lIns="18288" rIns="18288" tIns="18288" bIns="18288" anchor="ctr">
            <a:noAutofit/>
          </a:bodyPr>
          <a:lstStyle/>
          <a:p>
            <a:pPr algn="l">
              <a:lnSpc>
                <a:spcPct val="110000"/>
              </a:lnSpc>
            </a:pPr>
            <a:r>
              <a:rPr sz="1700" b="0" i="0">
                <a:solidFill>
                  <a:srgbClr val="E5E7EB"/>
                </a:solidFill>
                <a:latin typeface="Inter"/>
              </a:rPr>
              <a:t>AI Copilot: describe your business, get ideas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logo_round.png"/>
          <p:cNvPicPr>
            <a:picLocks noChangeAspect="1"/>
          </p:cNvPicPr>
          <p:nvPr/>
        </p:nvPicPr>
        <p:blipFill>
          <a:blip r:embed="rId2"/>
          <a:stretch>
            <a:fillRect/>
          </a:stretch>
        </p:blipFill>
        <p:spPr>
          <a:xfrm>
            <a:off x="640080" y="6400800"/>
            <a:ext cx="237744" cy="237744"/>
          </a:xfrm>
          <a:prstGeom prst="rect">
            <a:avLst/>
          </a:prstGeom>
        </p:spPr>
      </p:pic>
      <p:sp>
        <p:nvSpPr>
          <p:cNvPr id="5" name="TextBox 4"/>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6" name="TextBox 5"/>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16</a:t>
            </a:r>
          </a:p>
        </p:txBody>
      </p:sp>
      <p:sp>
        <p:nvSpPr>
          <p:cNvPr id="7" name="TextBox 6"/>
          <p:cNvSpPr txBox="1"/>
          <p:nvPr/>
        </p:nvSpPr>
        <p:spPr>
          <a:xfrm>
            <a:off x="731520" y="914400"/>
            <a:ext cx="10698480" cy="365760"/>
          </a:xfrm>
          <a:prstGeom prst="rect">
            <a:avLst/>
          </a:prstGeom>
          <a:noFill/>
        </p:spPr>
        <p:txBody>
          <a:bodyPr wrap="square" lIns="18288" rIns="18288" tIns="18288" bIns="18288" anchor="t">
            <a:noAutofit/>
          </a:bodyPr>
          <a:lstStyle/>
          <a:p>
            <a:pPr algn="ctr">
              <a:lnSpc>
                <a:spcPct val="110000"/>
              </a:lnSpc>
            </a:pPr>
            <a:r>
              <a:rPr sz="1300" b="1" i="0">
                <a:solidFill>
                  <a:srgbClr val="A78BFA"/>
                </a:solidFill>
                <a:latin typeface="Inter"/>
              </a:rPr>
              <a:t>YOUR NEXT STEP</a:t>
            </a:r>
          </a:p>
        </p:txBody>
      </p:sp>
      <p:sp>
        <p:nvSpPr>
          <p:cNvPr id="8" name="TextBox 7"/>
          <p:cNvSpPr txBox="1"/>
          <p:nvPr/>
        </p:nvSpPr>
        <p:spPr>
          <a:xfrm>
            <a:off x="731520" y="1325880"/>
            <a:ext cx="10698480" cy="1005840"/>
          </a:xfrm>
          <a:prstGeom prst="rect">
            <a:avLst/>
          </a:prstGeom>
          <a:noFill/>
        </p:spPr>
        <p:txBody>
          <a:bodyPr wrap="square" lIns="18288" rIns="18288" tIns="18288" bIns="18288" anchor="t">
            <a:noAutofit/>
          </a:bodyPr>
          <a:lstStyle/>
          <a:p>
            <a:pPr algn="ctr">
              <a:lnSpc>
                <a:spcPct val="110000"/>
              </a:lnSpc>
            </a:pPr>
            <a:r>
              <a:rPr sz="5400" b="1" i="0">
                <a:solidFill>
                  <a:srgbClr val="FFFFFF"/>
                </a:solidFill>
                <a:latin typeface="Inter"/>
              </a:rPr>
              <a:t>Let’s claim your name.</a:t>
            </a:r>
          </a:p>
        </p:txBody>
      </p:sp>
      <p:sp>
        <p:nvSpPr>
          <p:cNvPr id="9" name="Rounded Rectangle 8"/>
          <p:cNvSpPr/>
          <p:nvPr/>
        </p:nvSpPr>
        <p:spPr>
          <a:xfrm>
            <a:off x="2898648" y="2606040"/>
            <a:ext cx="6400800" cy="1005840"/>
          </a:xfrm>
          <a:prstGeom prst="roundRect">
            <a:avLst>
              <a:gd name="adj" fmla="val 50000"/>
            </a:avLst>
          </a:prstGeom>
          <a:gradFill rotWithShape="1">
            <a:gsLst>
              <a:gs pos="0">
                <a:srgbClr val="8B5CF6"/>
              </a:gs>
              <a:gs pos="100000">
                <a:srgbClr val="3B82F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898648" y="2606040"/>
            <a:ext cx="6400800" cy="1005840"/>
          </a:xfrm>
          <a:prstGeom prst="rect">
            <a:avLst/>
          </a:prstGeom>
          <a:noFill/>
        </p:spPr>
        <p:txBody>
          <a:bodyPr wrap="square" lIns="18288" rIns="18288" tIns="18288" bIns="18288" anchor="ctr">
            <a:noAutofit/>
          </a:bodyPr>
          <a:lstStyle/>
          <a:p>
            <a:pPr algn="ctr">
              <a:lnSpc>
                <a:spcPct val="110000"/>
              </a:lnSpc>
            </a:pPr>
            <a:r>
              <a:rPr sz="3600" b="1" i="0">
                <a:solidFill>
                  <a:srgbClr val="FFFFFF"/>
                </a:solidFill>
                <a:latin typeface="Inter"/>
              </a:rPr>
              <a:t>registermysite.com</a:t>
            </a:r>
          </a:p>
        </p:txBody>
      </p:sp>
      <p:sp>
        <p:nvSpPr>
          <p:cNvPr id="11" name="TextBox 10"/>
          <p:cNvSpPr txBox="1"/>
          <p:nvPr/>
        </p:nvSpPr>
        <p:spPr>
          <a:xfrm>
            <a:off x="731520" y="3794760"/>
            <a:ext cx="10698480" cy="411480"/>
          </a:xfrm>
          <a:prstGeom prst="rect">
            <a:avLst/>
          </a:prstGeom>
          <a:noFill/>
        </p:spPr>
        <p:txBody>
          <a:bodyPr wrap="square" lIns="18288" rIns="18288" tIns="18288" bIns="18288" anchor="t">
            <a:noAutofit/>
          </a:bodyPr>
          <a:lstStyle/>
          <a:p>
            <a:pPr algn="ctr">
              <a:lnSpc>
                <a:spcPct val="110000"/>
              </a:lnSpc>
            </a:pPr>
            <a:r>
              <a:rPr sz="1800" b="0" i="0">
                <a:solidFill>
                  <a:srgbClr val="94A3B8"/>
                </a:solidFill>
                <a:latin typeface="Inter"/>
              </a:rPr>
              <a:t>Search free: </a:t>
            </a:r>
            <a:r>
              <a:rPr sz="1800" b="1" i="0">
                <a:solidFill>
                  <a:srgbClr val="60A5FA"/>
                </a:solidFill>
                <a:latin typeface="Inter"/>
              </a:rPr>
              <a:t>advanced-domain-search.registermysite.com</a:t>
            </a:r>
          </a:p>
        </p:txBody>
      </p:sp>
      <p:sp>
        <p:nvSpPr>
          <p:cNvPr id="12" name="Rounded Rectangle 11"/>
          <p:cNvSpPr/>
          <p:nvPr/>
        </p:nvSpPr>
        <p:spPr>
          <a:xfrm>
            <a:off x="1097280"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phone_g.png"/>
          <p:cNvPicPr>
            <a:picLocks noChangeAspect="1"/>
          </p:cNvPicPr>
          <p:nvPr/>
        </p:nvPicPr>
        <p:blipFill>
          <a:blip r:embed="rId3"/>
          <a:stretch>
            <a:fillRect/>
          </a:stretch>
        </p:blipFill>
        <p:spPr>
          <a:xfrm>
            <a:off x="1325880" y="4800600"/>
            <a:ext cx="365760" cy="365760"/>
          </a:xfrm>
          <a:prstGeom prst="rect">
            <a:avLst/>
          </a:prstGeom>
        </p:spPr>
      </p:pic>
      <p:sp>
        <p:nvSpPr>
          <p:cNvPr id="14" name="TextBox 13"/>
          <p:cNvSpPr txBox="1"/>
          <p:nvPr/>
        </p:nvSpPr>
        <p:spPr>
          <a:xfrm>
            <a:off x="1783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(562) 751-4597</a:t>
            </a:r>
          </a:p>
        </p:txBody>
      </p:sp>
      <p:sp>
        <p:nvSpPr>
          <p:cNvPr id="15" name="Rounded Rectangle 14"/>
          <p:cNvSpPr/>
          <p:nvPr/>
        </p:nvSpPr>
        <p:spPr>
          <a:xfrm>
            <a:off x="4526280"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mail_b.png"/>
          <p:cNvPicPr>
            <a:picLocks noChangeAspect="1"/>
          </p:cNvPicPr>
          <p:nvPr/>
        </p:nvPicPr>
        <p:blipFill>
          <a:blip r:embed="rId4"/>
          <a:stretch>
            <a:fillRect/>
          </a:stretch>
        </p:blipFill>
        <p:spPr>
          <a:xfrm>
            <a:off x="4754880" y="4800600"/>
            <a:ext cx="365760" cy="365760"/>
          </a:xfrm>
          <a:prstGeom prst="rect">
            <a:avLst/>
          </a:prstGeom>
        </p:spPr>
      </p:pic>
      <p:sp>
        <p:nvSpPr>
          <p:cNvPr id="17" name="TextBox 16"/>
          <p:cNvSpPr txBox="1"/>
          <p:nvPr/>
        </p:nvSpPr>
        <p:spPr>
          <a:xfrm>
            <a:off x="5212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info@registermysite.com</a:t>
            </a:r>
          </a:p>
        </p:txBody>
      </p:sp>
      <p:sp>
        <p:nvSpPr>
          <p:cNvPr id="18" name="Rounded Rectangle 17"/>
          <p:cNvSpPr/>
          <p:nvPr/>
        </p:nvSpPr>
        <p:spPr>
          <a:xfrm>
            <a:off x="7955279"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map-pin_k.png"/>
          <p:cNvPicPr>
            <a:picLocks noChangeAspect="1"/>
          </p:cNvPicPr>
          <p:nvPr/>
        </p:nvPicPr>
        <p:blipFill>
          <a:blip r:embed="rId5"/>
          <a:stretch>
            <a:fillRect/>
          </a:stretch>
        </p:blipFill>
        <p:spPr>
          <a:xfrm>
            <a:off x="8183879" y="4800600"/>
            <a:ext cx="365760" cy="365760"/>
          </a:xfrm>
          <a:prstGeom prst="rect">
            <a:avLst/>
          </a:prstGeom>
        </p:spPr>
      </p:pic>
      <p:sp>
        <p:nvSpPr>
          <p:cNvPr id="20" name="TextBox 19"/>
          <p:cNvSpPr txBox="1"/>
          <p:nvPr/>
        </p:nvSpPr>
        <p:spPr>
          <a:xfrm>
            <a:off x="8641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In person across LA &amp; Orange County</a:t>
            </a:r>
          </a:p>
        </p:txBody>
      </p:sp>
      <p:pic>
        <p:nvPicPr>
          <p:cNvPr id="21" name="Picture 20" descr="logo_round.png"/>
          <p:cNvPicPr>
            <a:picLocks noChangeAspect="1"/>
          </p:cNvPicPr>
          <p:nvPr/>
        </p:nvPicPr>
        <p:blipFill>
          <a:blip r:embed="rId2"/>
          <a:stretch>
            <a:fillRect/>
          </a:stretch>
        </p:blipFill>
        <p:spPr>
          <a:xfrm>
            <a:off x="5788152" y="5577840"/>
            <a:ext cx="603504" cy="6035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